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77050" cy="100028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4652" autoAdjust="0"/>
  </p:normalViewPr>
  <p:slideViewPr>
    <p:cSldViewPr snapToGrid="0" snapToObjects="1">
      <p:cViewPr>
        <p:scale>
          <a:sx n="100" d="100"/>
          <a:sy n="100" d="100"/>
        </p:scale>
        <p:origin x="-11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Werkdocumenten%20Wim\HSEQ\Responsible%20care\IoP%20s\Overview%20Iops%20-%20RC%20workshop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Werkdocumenten%20Wim\HSEQ\Responsible%20care\IoP%20s\Overview%20Iops%20-%20RC%20workshop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Werkdocumenten%20Wim\HSEQ\Responsible%20care\IoP%20s\Overview%20Iops%20-%20RC%20workshop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Werkdocumenten%20Wim\HSEQ\Responsible%20care\IoP%20s\Overview%20Iops%20-%20RC%20workshop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Werkdocumenten%20Wim\HSEQ\Responsible%20care\IoP%20s\Overview%20Iops%20-%20RC%20workshop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TIO.COM\DATA\HOME%20DIRECTORY'S\Wim%20Vermeylen\Werkdocumenten%20Wim\HSEQ\Responsible%20care\IoP%20s\Overview%20Iops%20-%20RC%20workshop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/>
              <a:t>IoP</a:t>
            </a:r>
            <a:r>
              <a:rPr lang="nl-BE" baseline="0"/>
              <a:t> response</a:t>
            </a:r>
            <a:endParaRPr lang="nl-BE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'IOP RESPONS'!$A$2</c:f>
              <c:strCache>
                <c:ptCount val="1"/>
                <c:pt idx="0">
                  <c:v>Answers</c:v>
                </c:pt>
              </c:strCache>
            </c:strRef>
          </c:tx>
          <c:marker>
            <c:symbol val="none"/>
          </c:marker>
          <c:cat>
            <c:numRef>
              <c:f>'IOP RESPONS'!$B$1:$F$1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'IOP RESPONS'!$B$2:$F$2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77376"/>
        <c:axId val="42678912"/>
      </c:lineChart>
      <c:catAx>
        <c:axId val="4267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678912"/>
        <c:crosses val="autoZero"/>
        <c:auto val="1"/>
        <c:lblAlgn val="ctr"/>
        <c:lblOffset val="100"/>
        <c:noMultiLvlLbl val="0"/>
      </c:catAx>
      <c:valAx>
        <c:axId val="42678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BE"/>
                  <a:t>Number</a:t>
                </a:r>
                <a:r>
                  <a:rPr lang="nl-BE" baseline="0"/>
                  <a:t> of replies</a:t>
                </a:r>
                <a:endParaRPr lang="nl-BE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2677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Sheet3!$A$2:$A$4</c:f>
              <c:strCache>
                <c:ptCount val="3"/>
                <c:pt idx="0">
                  <c:v>Turnover</c:v>
                </c:pt>
                <c:pt idx="1">
                  <c:v>Employees</c:v>
                </c:pt>
                <c:pt idx="2">
                  <c:v>Sites</c:v>
                </c:pt>
              </c:strCache>
            </c:strRef>
          </c:cat>
          <c:val>
            <c:numRef>
              <c:f>Sheet3!$B$2:$B$4</c:f>
              <c:numCache>
                <c:formatCode>0%</c:formatCode>
                <c:ptCount val="3"/>
                <c:pt idx="0">
                  <c:v>0.62753560638757022</c:v>
                </c:pt>
                <c:pt idx="1">
                  <c:v>0.68172484599589322</c:v>
                </c:pt>
                <c:pt idx="2">
                  <c:v>0.48571428571428571</c:v>
                </c:pt>
              </c:numCache>
            </c:numRef>
          </c:val>
        </c:ser>
        <c:ser>
          <c:idx val="2"/>
          <c:order val="1"/>
          <c:tx>
            <c:strRef>
              <c:f>Sheet3!$F$1</c:f>
              <c:strCache>
                <c:ptCount val="1"/>
                <c:pt idx="0">
                  <c:v>FECC 2010</c:v>
                </c:pt>
              </c:strCache>
            </c:strRef>
          </c:tx>
          <c:invertIfNegative val="0"/>
          <c:val>
            <c:numRef>
              <c:f>Sheet3!$F$2:$F$4</c:f>
              <c:numCache>
                <c:formatCode>0%</c:formatCode>
                <c:ptCount val="3"/>
                <c:pt idx="0">
                  <c:v>0.72</c:v>
                </c:pt>
                <c:pt idx="1">
                  <c:v>0.65</c:v>
                </c:pt>
                <c:pt idx="2">
                  <c:v>0.54</c:v>
                </c:pt>
              </c:numCache>
            </c:numRef>
          </c:val>
        </c:ser>
        <c:ser>
          <c:idx val="1"/>
          <c:order val="2"/>
          <c:tx>
            <c:strRef>
              <c:f>Sheet3!$C$1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Sheet3!$A$2:$A$4</c:f>
              <c:strCache>
                <c:ptCount val="3"/>
                <c:pt idx="0">
                  <c:v>Turnover</c:v>
                </c:pt>
                <c:pt idx="1">
                  <c:v>Employees</c:v>
                </c:pt>
                <c:pt idx="2">
                  <c:v>Sites</c:v>
                </c:pt>
              </c:strCache>
            </c:strRef>
          </c:cat>
          <c:val>
            <c:numRef>
              <c:f>Sheet3!$C$2:$C$4</c:f>
              <c:numCache>
                <c:formatCode>0%</c:formatCode>
                <c:ptCount val="3"/>
                <c:pt idx="0">
                  <c:v>0.78519956927494605</c:v>
                </c:pt>
                <c:pt idx="1">
                  <c:v>0.68353265869365221</c:v>
                </c:pt>
                <c:pt idx="2">
                  <c:v>0.55555555555555558</c:v>
                </c:pt>
              </c:numCache>
            </c:numRef>
          </c:val>
        </c:ser>
        <c:ser>
          <c:idx val="3"/>
          <c:order val="3"/>
          <c:tx>
            <c:strRef>
              <c:f>Sheet3!$G$1</c:f>
              <c:strCache>
                <c:ptCount val="1"/>
                <c:pt idx="0">
                  <c:v>FECC 2011</c:v>
                </c:pt>
              </c:strCache>
            </c:strRef>
          </c:tx>
          <c:invertIfNegative val="0"/>
          <c:val>
            <c:numRef>
              <c:f>Sheet3!$G$2:$G$4</c:f>
              <c:numCache>
                <c:formatCode>0%</c:formatCode>
                <c:ptCount val="3"/>
                <c:pt idx="0">
                  <c:v>0.7340000000000001</c:v>
                </c:pt>
                <c:pt idx="1">
                  <c:v>0.72</c:v>
                </c:pt>
                <c:pt idx="2">
                  <c:v>0.54</c:v>
                </c:pt>
              </c:numCache>
            </c:numRef>
          </c:val>
        </c:ser>
        <c:ser>
          <c:idx val="4"/>
          <c:order val="4"/>
          <c:tx>
            <c:strRef>
              <c:f>Sheet3!$D$1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val>
            <c:numRef>
              <c:f>Sheet3!$D$2:$D$4</c:f>
              <c:numCache>
                <c:formatCode>0%</c:formatCode>
                <c:ptCount val="3"/>
                <c:pt idx="0">
                  <c:v>0.74582624049344526</c:v>
                </c:pt>
                <c:pt idx="1">
                  <c:v>0.76254501800720287</c:v>
                </c:pt>
                <c:pt idx="2">
                  <c:v>0.63636363636363635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axId val="42749952"/>
        <c:axId val="42751488"/>
      </c:barChart>
      <c:catAx>
        <c:axId val="42749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42751488"/>
        <c:crosses val="autoZero"/>
        <c:auto val="1"/>
        <c:lblAlgn val="ctr"/>
        <c:lblOffset val="100"/>
        <c:noMultiLvlLbl val="0"/>
      </c:catAx>
      <c:valAx>
        <c:axId val="4275148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2749952"/>
        <c:crosses val="autoZero"/>
        <c:crossBetween val="between"/>
      </c:valAx>
    </c:plotArea>
    <c:legend>
      <c:legendPos val="b"/>
      <c:layout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Sheet3!$A$21:$A$23</c:f>
              <c:strCache>
                <c:ptCount val="3"/>
                <c:pt idx="0">
                  <c:v>TPV assesed</c:v>
                </c:pt>
                <c:pt idx="1">
                  <c:v>Including self assesment</c:v>
                </c:pt>
                <c:pt idx="2">
                  <c:v>ISO</c:v>
                </c:pt>
              </c:strCache>
            </c:strRef>
          </c:cat>
          <c:val>
            <c:numRef>
              <c:f>Sheet3!$B$21:$B$23</c:f>
              <c:numCache>
                <c:formatCode>0%</c:formatCode>
                <c:ptCount val="3"/>
                <c:pt idx="0">
                  <c:v>0.2413793103448276</c:v>
                </c:pt>
                <c:pt idx="1">
                  <c:v>0.48275862068965519</c:v>
                </c:pt>
                <c:pt idx="2">
                  <c:v>0.34482758620689657</c:v>
                </c:pt>
              </c:numCache>
            </c:numRef>
          </c:val>
        </c:ser>
        <c:ser>
          <c:idx val="3"/>
          <c:order val="1"/>
          <c:tx>
            <c:strRef>
              <c:f>Sheet3!$F$1</c:f>
              <c:strCache>
                <c:ptCount val="1"/>
                <c:pt idx="0">
                  <c:v>FECC 2010</c:v>
                </c:pt>
              </c:strCache>
            </c:strRef>
          </c:tx>
          <c:invertIfNegative val="0"/>
          <c:val>
            <c:numRef>
              <c:f>Sheet3!$F$21:$F$23</c:f>
              <c:numCache>
                <c:formatCode>0%</c:formatCode>
                <c:ptCount val="3"/>
                <c:pt idx="0">
                  <c:v>0.31638418079096048</c:v>
                </c:pt>
                <c:pt idx="1">
                  <c:v>0.32</c:v>
                </c:pt>
                <c:pt idx="2">
                  <c:v>0.38644067796610171</c:v>
                </c:pt>
              </c:numCache>
            </c:numRef>
          </c:val>
        </c:ser>
        <c:ser>
          <c:idx val="1"/>
          <c:order val="2"/>
          <c:tx>
            <c:strRef>
              <c:f>Sheet3!$C$1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Sheet3!$A$21:$A$23</c:f>
              <c:strCache>
                <c:ptCount val="3"/>
                <c:pt idx="0">
                  <c:v>TPV assesed</c:v>
                </c:pt>
                <c:pt idx="1">
                  <c:v>Including self assesment</c:v>
                </c:pt>
                <c:pt idx="2">
                  <c:v>ISO</c:v>
                </c:pt>
              </c:strCache>
            </c:strRef>
          </c:cat>
          <c:val>
            <c:numRef>
              <c:f>Sheet3!$C$21:$C$23</c:f>
              <c:numCache>
                <c:formatCode>0%</c:formatCode>
                <c:ptCount val="3"/>
                <c:pt idx="0">
                  <c:v>0.20689655172413793</c:v>
                </c:pt>
                <c:pt idx="1">
                  <c:v>0.44827586206896552</c:v>
                </c:pt>
                <c:pt idx="2">
                  <c:v>0.41379310344827586</c:v>
                </c:pt>
              </c:numCache>
            </c:numRef>
          </c:val>
        </c:ser>
        <c:ser>
          <c:idx val="4"/>
          <c:order val="3"/>
          <c:tx>
            <c:strRef>
              <c:f>Sheet3!$G$1</c:f>
              <c:strCache>
                <c:ptCount val="1"/>
                <c:pt idx="0">
                  <c:v>FECC 2011</c:v>
                </c:pt>
              </c:strCache>
            </c:strRef>
          </c:tx>
          <c:invertIfNegative val="0"/>
          <c:val>
            <c:numRef>
              <c:f>Sheet3!$G$21:$G$23</c:f>
              <c:numCache>
                <c:formatCode>0%</c:formatCode>
                <c:ptCount val="3"/>
                <c:pt idx="0">
                  <c:v>0.14154200230149597</c:v>
                </c:pt>
                <c:pt idx="1">
                  <c:v>0.14000000000000001</c:v>
                </c:pt>
                <c:pt idx="2">
                  <c:v>0.31530494821634064</c:v>
                </c:pt>
              </c:numCache>
            </c:numRef>
          </c:val>
        </c:ser>
        <c:ser>
          <c:idx val="2"/>
          <c:order val="4"/>
          <c:tx>
            <c:strRef>
              <c:f>Sheet3!$D$1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Sheet3!$A$21:$A$23</c:f>
              <c:strCache>
                <c:ptCount val="3"/>
                <c:pt idx="0">
                  <c:v>TPV assesed</c:v>
                </c:pt>
                <c:pt idx="1">
                  <c:v>Including self assesment</c:v>
                </c:pt>
                <c:pt idx="2">
                  <c:v>ISO</c:v>
                </c:pt>
              </c:strCache>
            </c:strRef>
          </c:cat>
          <c:val>
            <c:numRef>
              <c:f>Sheet3!$D$21:$D$23</c:f>
              <c:numCache>
                <c:formatCode>0%</c:formatCode>
                <c:ptCount val="3"/>
                <c:pt idx="0">
                  <c:v>0.2</c:v>
                </c:pt>
                <c:pt idx="1">
                  <c:v>0.43333333333333335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879232"/>
        <c:axId val="42885120"/>
      </c:barChart>
      <c:catAx>
        <c:axId val="4287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42885120"/>
        <c:crosses val="autoZero"/>
        <c:auto val="1"/>
        <c:lblAlgn val="ctr"/>
        <c:lblOffset val="100"/>
        <c:noMultiLvlLbl val="0"/>
      </c:catAx>
      <c:valAx>
        <c:axId val="428851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879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Transport</c:v>
                </c:pt>
              </c:strCache>
            </c:strRef>
          </c:tx>
          <c:marker>
            <c:symbol val="none"/>
          </c:marker>
          <c:cat>
            <c:numRef>
              <c:f>Sheet4!$B$1:$E$1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Sheet4!$B$2:$E$2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 formatCode="0">
                  <c:v>4</c:v>
                </c:pt>
                <c:pt idx="3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On site</c:v>
                </c:pt>
              </c:strCache>
            </c:strRef>
          </c:tx>
          <c:marker>
            <c:symbol val="none"/>
          </c:marker>
          <c:cat>
            <c:numRef>
              <c:f>Sheet4!$B$1:$E$1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Sheet4!$B$3:$E$3</c:f>
              <c:numCache>
                <c:formatCode>General</c:formatCode>
                <c:ptCount val="4"/>
                <c:pt idx="0">
                  <c:v>36</c:v>
                </c:pt>
                <c:pt idx="1">
                  <c:v>31</c:v>
                </c:pt>
                <c:pt idx="2" formatCode="0">
                  <c:v>22</c:v>
                </c:pt>
                <c:pt idx="3">
                  <c:v>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During loading/unloading</c:v>
                </c:pt>
              </c:strCache>
            </c:strRef>
          </c:tx>
          <c:marker>
            <c:symbol val="none"/>
          </c:marker>
          <c:cat>
            <c:numRef>
              <c:f>Sheet4!$B$1:$E$1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Sheet4!$B$4:$E$4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 formatCode="0">
                  <c:v>14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N° of convictions</c:v>
                </c:pt>
              </c:strCache>
            </c:strRef>
          </c:tx>
          <c:marker>
            <c:symbol val="none"/>
          </c:marker>
          <c:cat>
            <c:numRef>
              <c:f>Sheet4!$B$1:$E$1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Sheet4!$B$5:$E$5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06912"/>
        <c:axId val="46808448"/>
      </c:lineChart>
      <c:catAx>
        <c:axId val="4680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808448"/>
        <c:crosses val="autoZero"/>
        <c:auto val="1"/>
        <c:lblAlgn val="ctr"/>
        <c:lblOffset val="100"/>
        <c:noMultiLvlLbl val="0"/>
      </c:catAx>
      <c:valAx>
        <c:axId val="4680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8069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Sheet4!$J$29</c:f>
              <c:strCache>
                <c:ptCount val="1"/>
                <c:pt idx="0">
                  <c:v>BACD</c:v>
                </c:pt>
              </c:strCache>
            </c:strRef>
          </c:tx>
          <c:marker>
            <c:symbol val="none"/>
          </c:marker>
          <c:cat>
            <c:numRef>
              <c:f>Sheet4!$K$28:$O$28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Sheet4!$K$29:$O$29</c:f>
              <c:numCache>
                <c:formatCode>General</c:formatCode>
                <c:ptCount val="5"/>
                <c:pt idx="0" formatCode="0.00">
                  <c:v>24.02462256873044</c:v>
                </c:pt>
                <c:pt idx="2" formatCode="0.00">
                  <c:v>22.069852660087225</c:v>
                </c:pt>
                <c:pt idx="3" formatCode="0.00">
                  <c:v>4.4100947067838279</c:v>
                </c:pt>
                <c:pt idx="4" formatCode="0.00">
                  <c:v>6.7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Sheet4!$J$30</c:f>
              <c:strCache>
                <c:ptCount val="1"/>
                <c:pt idx="0">
                  <c:v>FECC</c:v>
                </c:pt>
              </c:strCache>
            </c:strRef>
          </c:tx>
          <c:marker>
            <c:symbol val="none"/>
          </c:marker>
          <c:cat>
            <c:numRef>
              <c:f>Sheet4!$K$28:$O$28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Sheet4!$K$30:$O$30</c:f>
              <c:numCache>
                <c:formatCode>General</c:formatCode>
                <c:ptCount val="5"/>
                <c:pt idx="1">
                  <c:v>9.86</c:v>
                </c:pt>
                <c:pt idx="2">
                  <c:v>6.23</c:v>
                </c:pt>
                <c:pt idx="3">
                  <c:v>8.66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00736"/>
        <c:axId val="46902272"/>
      </c:lineChart>
      <c:catAx>
        <c:axId val="469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902272"/>
        <c:crosses val="autoZero"/>
        <c:auto val="1"/>
        <c:lblAlgn val="ctr"/>
        <c:lblOffset val="100"/>
        <c:noMultiLvlLbl val="0"/>
      </c:catAx>
      <c:valAx>
        <c:axId val="469022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6900736"/>
        <c:crosses val="autoZero"/>
        <c:crossBetween val="between"/>
      </c:valAx>
    </c:plotArea>
    <c:legend>
      <c:legendPos val="b"/>
      <c:layout/>
      <c:overlay val="0"/>
    </c:legend>
    <c:plotVisOnly val="1"/>
    <c:dispBlanksAs val="span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Sheet3!$B$15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Sheet3!$A$16:$A$19</c:f>
              <c:strCache>
                <c:ptCount val="4"/>
                <c:pt idx="0">
                  <c:v>Community interactions</c:v>
                </c:pt>
                <c:pt idx="1">
                  <c:v>Improvement plans</c:v>
                </c:pt>
                <c:pt idx="2">
                  <c:v>Emergency response system</c:v>
                </c:pt>
                <c:pt idx="3">
                  <c:v>RC training</c:v>
                </c:pt>
              </c:strCache>
            </c:strRef>
          </c:cat>
          <c:val>
            <c:numRef>
              <c:f>Sheet3!$B$16:$B$19</c:f>
              <c:numCache>
                <c:formatCode>0%</c:formatCode>
                <c:ptCount val="4"/>
                <c:pt idx="0">
                  <c:v>0.21</c:v>
                </c:pt>
                <c:pt idx="1">
                  <c:v>0.34482758620689657</c:v>
                </c:pt>
                <c:pt idx="2">
                  <c:v>0.34482758620689657</c:v>
                </c:pt>
                <c:pt idx="3">
                  <c:v>0.37931034482758619</c:v>
                </c:pt>
              </c:numCache>
            </c:numRef>
          </c:val>
        </c:ser>
        <c:ser>
          <c:idx val="2"/>
          <c:order val="1"/>
          <c:tx>
            <c:strRef>
              <c:f>Sheet3!$F$1</c:f>
              <c:strCache>
                <c:ptCount val="1"/>
                <c:pt idx="0">
                  <c:v>FECC 2010</c:v>
                </c:pt>
              </c:strCache>
            </c:strRef>
          </c:tx>
          <c:invertIfNegative val="0"/>
          <c:val>
            <c:numRef>
              <c:f>Sheet3!$F$16:$F$19</c:f>
              <c:numCache>
                <c:formatCode>0%</c:formatCode>
                <c:ptCount val="4"/>
                <c:pt idx="0">
                  <c:v>0.21</c:v>
                </c:pt>
                <c:pt idx="1">
                  <c:v>0.48700564971751414</c:v>
                </c:pt>
                <c:pt idx="2">
                  <c:v>0.26666666666666666</c:v>
                </c:pt>
                <c:pt idx="3">
                  <c:v>0.24519774011299436</c:v>
                </c:pt>
              </c:numCache>
            </c:numRef>
          </c:val>
        </c:ser>
        <c:ser>
          <c:idx val="1"/>
          <c:order val="2"/>
          <c:tx>
            <c:strRef>
              <c:f>Sheet3!$C$15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Sheet3!$A$16:$A$19</c:f>
              <c:strCache>
                <c:ptCount val="4"/>
                <c:pt idx="0">
                  <c:v>Community interactions</c:v>
                </c:pt>
                <c:pt idx="1">
                  <c:v>Improvement plans</c:v>
                </c:pt>
                <c:pt idx="2">
                  <c:v>Emergency response system</c:v>
                </c:pt>
                <c:pt idx="3">
                  <c:v>RC training</c:v>
                </c:pt>
              </c:strCache>
            </c:strRef>
          </c:cat>
          <c:val>
            <c:numRef>
              <c:f>Sheet3!$C$16:$C$19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0.48275862068965519</c:v>
                </c:pt>
                <c:pt idx="2">
                  <c:v>0.41379310344827586</c:v>
                </c:pt>
                <c:pt idx="3">
                  <c:v>0.41379310344827586</c:v>
                </c:pt>
              </c:numCache>
            </c:numRef>
          </c:val>
        </c:ser>
        <c:ser>
          <c:idx val="3"/>
          <c:order val="3"/>
          <c:tx>
            <c:strRef>
              <c:f>Sheet3!$G$1</c:f>
              <c:strCache>
                <c:ptCount val="1"/>
                <c:pt idx="0">
                  <c:v>FECC 2011</c:v>
                </c:pt>
              </c:strCache>
            </c:strRef>
          </c:tx>
          <c:invertIfNegative val="0"/>
          <c:val>
            <c:numRef>
              <c:f>Sheet3!$G$16:$G$19</c:f>
              <c:numCache>
                <c:formatCode>0%</c:formatCode>
                <c:ptCount val="4"/>
                <c:pt idx="0">
                  <c:v>8.400460299194476E-2</c:v>
                </c:pt>
                <c:pt idx="1">
                  <c:v>0.32105868814729577</c:v>
                </c:pt>
                <c:pt idx="2">
                  <c:v>0.20598388952819333</c:v>
                </c:pt>
                <c:pt idx="3">
                  <c:v>0.18872266973532797</c:v>
                </c:pt>
              </c:numCache>
            </c:numRef>
          </c:val>
        </c:ser>
        <c:ser>
          <c:idx val="4"/>
          <c:order val="4"/>
          <c:tx>
            <c:strRef>
              <c:f>Sheet3!$D$1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val>
            <c:numRef>
              <c:f>Sheet3!$D$16:$D$19</c:f>
              <c:numCache>
                <c:formatCode>0%</c:formatCode>
                <c:ptCount val="4"/>
                <c:pt idx="0">
                  <c:v>0.2</c:v>
                </c:pt>
                <c:pt idx="1">
                  <c:v>0.6</c:v>
                </c:pt>
                <c:pt idx="2">
                  <c:v>0.5</c:v>
                </c:pt>
                <c:pt idx="3">
                  <c:v>0.43333333333333335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06912"/>
        <c:axId val="48408448"/>
      </c:barChart>
      <c:catAx>
        <c:axId val="48406912"/>
        <c:scaling>
          <c:orientation val="minMax"/>
        </c:scaling>
        <c:delete val="0"/>
        <c:axPos val="b"/>
        <c:majorTickMark val="out"/>
        <c:minorTickMark val="none"/>
        <c:tickLblPos val="nextTo"/>
        <c:crossAx val="48408448"/>
        <c:crosses val="autoZero"/>
        <c:auto val="1"/>
        <c:lblAlgn val="ctr"/>
        <c:lblOffset val="100"/>
        <c:noMultiLvlLbl val="0"/>
      </c:catAx>
      <c:valAx>
        <c:axId val="484084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8406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FB39D2EB-F06E-C841-B1E6-E23A165BEB30}" type="datetimeFigureOut">
              <a:rPr lang="nl-NL" smtClean="0"/>
              <a:pPr/>
              <a:t>17-12-2013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2171D7BE-7408-8A40-ABF3-E7623BC3767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9051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15BB2FCE-DAA6-5245-9AC7-993B4B819C27}" type="datetimeFigureOut">
              <a:rPr lang="nl-NL" smtClean="0"/>
              <a:pPr/>
              <a:t>17-12-2013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31508AF2-E90C-734B-8A20-EA938E33A9B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19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17-10-2012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9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Afbeelding 6" descr="filalBACDnamelogo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18762"/>
            <a:ext cx="5689600" cy="3214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b="1" dirty="0" smtClean="0">
                <a:solidFill>
                  <a:srgbClr val="002060"/>
                </a:solidFill>
              </a:rPr>
              <a:t>Conclusions</a:t>
            </a:r>
          </a:p>
          <a:p>
            <a:endParaRPr lang="fr-BE" sz="2800" b="1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fr-BE" sz="2800" b="1" dirty="0" err="1" smtClean="0">
                <a:solidFill>
                  <a:srgbClr val="002060"/>
                </a:solidFill>
              </a:rPr>
              <a:t>IoP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response</a:t>
            </a:r>
            <a:r>
              <a:rPr lang="fr-BE" sz="2800" b="1" dirty="0" smtClean="0">
                <a:solidFill>
                  <a:srgbClr val="002060"/>
                </a:solidFill>
              </a:rPr>
              <a:t> variable</a:t>
            </a:r>
          </a:p>
          <a:p>
            <a:pPr>
              <a:spcBef>
                <a:spcPts val="600"/>
              </a:spcBef>
            </a:pPr>
            <a:r>
              <a:rPr lang="fr-BE" sz="2800" b="1" dirty="0" smtClean="0">
                <a:solidFill>
                  <a:srgbClr val="002060"/>
                </a:solidFill>
              </a:rPr>
              <a:t>High turnover in RC </a:t>
            </a:r>
            <a:r>
              <a:rPr lang="fr-BE" sz="2800" b="1" dirty="0" err="1" smtClean="0">
                <a:solidFill>
                  <a:srgbClr val="002060"/>
                </a:solidFill>
              </a:rPr>
              <a:t>companies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fr-BE" sz="2800" b="1" dirty="0" err="1" smtClean="0">
                <a:solidFill>
                  <a:srgbClr val="002060"/>
                </a:solidFill>
              </a:rPr>
              <a:t>Third</a:t>
            </a:r>
            <a:r>
              <a:rPr lang="fr-BE" sz="2800" b="1" dirty="0" smtClean="0">
                <a:solidFill>
                  <a:srgbClr val="002060"/>
                </a:solidFill>
              </a:rPr>
              <a:t> party </a:t>
            </a:r>
            <a:r>
              <a:rPr lang="fr-BE" sz="2800" b="1" dirty="0" err="1" smtClean="0">
                <a:solidFill>
                  <a:srgbClr val="002060"/>
                </a:solidFill>
              </a:rPr>
              <a:t>verifications</a:t>
            </a:r>
            <a:r>
              <a:rPr lang="fr-BE" sz="2800" b="1" smtClean="0">
                <a:solidFill>
                  <a:srgbClr val="002060"/>
                </a:solidFill>
              </a:rPr>
              <a:t> constant</a:t>
            </a:r>
            <a:endParaRPr lang="fr-BE" sz="2800" b="1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fr-BE" sz="2800" b="1" dirty="0" err="1" smtClean="0">
                <a:solidFill>
                  <a:srgbClr val="002060"/>
                </a:solidFill>
              </a:rPr>
              <a:t>Less</a:t>
            </a:r>
            <a:r>
              <a:rPr lang="fr-BE" sz="2800" b="1" dirty="0" smtClean="0">
                <a:solidFill>
                  <a:srgbClr val="002060"/>
                </a:solidFill>
              </a:rPr>
              <a:t> total incidents</a:t>
            </a:r>
          </a:p>
          <a:p>
            <a:pPr>
              <a:spcBef>
                <a:spcPts val="600"/>
              </a:spcBef>
            </a:pPr>
            <a:r>
              <a:rPr lang="fr-BE" sz="2800" b="1" dirty="0" smtClean="0">
                <a:solidFill>
                  <a:srgbClr val="002060"/>
                </a:solidFill>
              </a:rPr>
              <a:t>RC </a:t>
            </a:r>
            <a:r>
              <a:rPr lang="fr-BE" sz="2800" b="1" dirty="0" err="1" smtClean="0">
                <a:solidFill>
                  <a:srgbClr val="002060"/>
                </a:solidFill>
              </a:rPr>
              <a:t>principles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better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implemented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fr-BE" sz="2800" b="1" dirty="0" err="1" smtClean="0">
                <a:solidFill>
                  <a:srgbClr val="002060"/>
                </a:solidFill>
              </a:rPr>
              <a:t>Belgium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is</a:t>
            </a:r>
            <a:r>
              <a:rPr lang="fr-BE" sz="2800" b="1" dirty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above</a:t>
            </a:r>
            <a:r>
              <a:rPr lang="fr-BE" sz="2800" b="1" dirty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average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compared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toFECC</a:t>
            </a:r>
            <a:endParaRPr lang="fr-BE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9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>
                <a:solidFill>
                  <a:prstClr val="black"/>
                </a:solidFill>
              </a:rPr>
              <a:t>More </a:t>
            </a:r>
            <a:r>
              <a:rPr lang="nl-NL" sz="2000" i="1" dirty="0" err="1">
                <a:solidFill>
                  <a:prstClr val="black"/>
                </a:solidFill>
              </a:rPr>
              <a:t>Value</a:t>
            </a:r>
            <a:r>
              <a:rPr lang="nl-NL" sz="2000" i="1" dirty="0">
                <a:solidFill>
                  <a:prstClr val="black"/>
                </a:solidFill>
              </a:rPr>
              <a:t> </a:t>
            </a:r>
            <a:r>
              <a:rPr lang="nl-NL" sz="2000" i="1" dirty="0" err="1">
                <a:solidFill>
                  <a:prstClr val="black"/>
                </a:solidFill>
              </a:rPr>
              <a:t>through</a:t>
            </a:r>
            <a:r>
              <a:rPr lang="nl-NL" sz="2000" i="1" dirty="0">
                <a:solidFill>
                  <a:prstClr val="black"/>
                </a:solidFill>
              </a:rPr>
              <a:t> Distribution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Afbeelding 6" descr="filalBACDnamelogo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18762"/>
            <a:ext cx="5689600" cy="32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b="1" dirty="0" smtClean="0">
                <a:solidFill>
                  <a:srgbClr val="002060"/>
                </a:solidFill>
              </a:rPr>
              <a:t>Workshop </a:t>
            </a:r>
          </a:p>
          <a:p>
            <a:pPr algn="ctr"/>
            <a:r>
              <a:rPr lang="fr-BE" sz="4000" b="1" dirty="0" err="1" smtClean="0">
                <a:solidFill>
                  <a:srgbClr val="002060"/>
                </a:solidFill>
              </a:rPr>
              <a:t>Responsible</a:t>
            </a:r>
            <a:r>
              <a:rPr lang="fr-BE" sz="4000" b="1" dirty="0" smtClean="0">
                <a:solidFill>
                  <a:srgbClr val="002060"/>
                </a:solidFill>
              </a:rPr>
              <a:t> Care</a:t>
            </a:r>
          </a:p>
          <a:p>
            <a:pPr algn="ctr"/>
            <a:endParaRPr lang="fr-BE" sz="4000" dirty="0" smtClean="0">
              <a:solidFill>
                <a:srgbClr val="002060"/>
              </a:solidFill>
            </a:endParaRPr>
          </a:p>
          <a:p>
            <a:pPr algn="ctr"/>
            <a:r>
              <a:rPr lang="fr-BE" sz="4000" dirty="0" smtClean="0">
                <a:solidFill>
                  <a:srgbClr val="002060"/>
                </a:solidFill>
              </a:rPr>
              <a:t>Indices of performance </a:t>
            </a:r>
          </a:p>
          <a:p>
            <a:pPr algn="ctr"/>
            <a:r>
              <a:rPr lang="fr-BE" sz="4000" dirty="0" smtClean="0">
                <a:solidFill>
                  <a:srgbClr val="002060"/>
                </a:solidFill>
              </a:rPr>
              <a:t>	</a:t>
            </a:r>
            <a:r>
              <a:rPr lang="fr-BE" sz="4000" dirty="0" err="1" smtClean="0">
                <a:solidFill>
                  <a:srgbClr val="002060"/>
                </a:solidFill>
              </a:rPr>
              <a:t>IoP</a:t>
            </a:r>
            <a:r>
              <a:rPr lang="fr-BE" sz="4000" dirty="0" smtClean="0">
                <a:solidFill>
                  <a:srgbClr val="002060"/>
                </a:solidFill>
              </a:rPr>
              <a:t> </a:t>
            </a:r>
            <a:r>
              <a:rPr lang="fr-BE" sz="4000" dirty="0" err="1" smtClean="0">
                <a:solidFill>
                  <a:srgbClr val="002060"/>
                </a:solidFill>
              </a:rPr>
              <a:t>Belgische</a:t>
            </a:r>
            <a:r>
              <a:rPr lang="fr-BE" sz="4000" dirty="0" smtClean="0">
                <a:solidFill>
                  <a:srgbClr val="002060"/>
                </a:solidFill>
              </a:rPr>
              <a:t> </a:t>
            </a:r>
            <a:r>
              <a:rPr lang="fr-BE" sz="4000" dirty="0" err="1" smtClean="0">
                <a:solidFill>
                  <a:srgbClr val="002060"/>
                </a:solidFill>
              </a:rPr>
              <a:t>distributie</a:t>
            </a:r>
            <a:endParaRPr lang="fr-BE" sz="4000" dirty="0" smtClean="0">
              <a:solidFill>
                <a:srgbClr val="002060"/>
              </a:solidFill>
            </a:endParaRPr>
          </a:p>
          <a:p>
            <a:endParaRPr lang="fr-BE" sz="4000" dirty="0" smtClean="0">
              <a:solidFill>
                <a:srgbClr val="002060"/>
              </a:solidFill>
            </a:endParaRPr>
          </a:p>
          <a:p>
            <a:pPr algn="r"/>
            <a:r>
              <a:rPr lang="fr-BE" dirty="0" smtClean="0">
                <a:solidFill>
                  <a:srgbClr val="002060"/>
                </a:solidFill>
              </a:rPr>
              <a:t>Wim Vermeylen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2060"/>
                </a:solidFill>
              </a:rPr>
              <a:t>Indices of performance - </a:t>
            </a:r>
            <a:r>
              <a:rPr lang="fr-BE" sz="2800" b="1" dirty="0" err="1" smtClean="0">
                <a:solidFill>
                  <a:srgbClr val="002060"/>
                </a:solidFill>
              </a:rPr>
              <a:t>IoP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Belgische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distributie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endParaRPr lang="fr-BE" sz="2800" b="1" dirty="0" smtClean="0">
              <a:solidFill>
                <a:srgbClr val="002060"/>
              </a:solidFill>
            </a:endParaRPr>
          </a:p>
          <a:p>
            <a:endParaRPr lang="fr-BE" sz="2800" b="1" dirty="0" smtClean="0">
              <a:solidFill>
                <a:srgbClr val="002060"/>
              </a:solidFill>
            </a:endParaRPr>
          </a:p>
          <a:p>
            <a:r>
              <a:rPr lang="nl-BE" sz="2800" dirty="0" err="1" smtClean="0">
                <a:solidFill>
                  <a:srgbClr val="002060"/>
                </a:solidFill>
              </a:rPr>
              <a:t>IoP</a:t>
            </a:r>
            <a:r>
              <a:rPr lang="nl-BE" sz="2800" dirty="0" smtClean="0">
                <a:solidFill>
                  <a:srgbClr val="002060"/>
                </a:solidFill>
              </a:rPr>
              <a:t> Response</a:t>
            </a:r>
          </a:p>
          <a:p>
            <a:r>
              <a:rPr lang="nl-BE" sz="2800" dirty="0" smtClean="0">
                <a:solidFill>
                  <a:srgbClr val="002060"/>
                </a:solidFill>
              </a:rPr>
              <a:t>RC </a:t>
            </a:r>
            <a:r>
              <a:rPr lang="nl-BE" sz="2800" dirty="0" err="1" smtClean="0">
                <a:solidFill>
                  <a:srgbClr val="002060"/>
                </a:solidFill>
              </a:rPr>
              <a:t>implementation</a:t>
            </a:r>
            <a:endParaRPr lang="nl-BE" sz="2800" dirty="0" smtClean="0">
              <a:solidFill>
                <a:srgbClr val="002060"/>
              </a:solidFill>
            </a:endParaRPr>
          </a:p>
          <a:p>
            <a:r>
              <a:rPr lang="nl-BE" sz="2800" dirty="0" err="1" smtClean="0">
                <a:solidFill>
                  <a:srgbClr val="002060"/>
                </a:solidFill>
              </a:rPr>
              <a:t>Third</a:t>
            </a:r>
            <a:r>
              <a:rPr lang="nl-BE" sz="2800" dirty="0" smtClean="0">
                <a:solidFill>
                  <a:srgbClr val="002060"/>
                </a:solidFill>
              </a:rPr>
              <a:t> party </a:t>
            </a:r>
            <a:r>
              <a:rPr lang="nl-BE" sz="2800" dirty="0" err="1" smtClean="0">
                <a:solidFill>
                  <a:srgbClr val="002060"/>
                </a:solidFill>
              </a:rPr>
              <a:t>verifications</a:t>
            </a:r>
            <a:endParaRPr lang="nl-BE" sz="2800" dirty="0" smtClean="0">
              <a:solidFill>
                <a:srgbClr val="002060"/>
              </a:solidFill>
            </a:endParaRPr>
          </a:p>
          <a:p>
            <a:r>
              <a:rPr lang="nl-BE" sz="2800" dirty="0" err="1" smtClean="0">
                <a:solidFill>
                  <a:srgbClr val="002060"/>
                </a:solidFill>
              </a:rPr>
              <a:t>Incidents</a:t>
            </a:r>
            <a:r>
              <a:rPr lang="nl-BE" sz="2800" dirty="0" smtClean="0">
                <a:solidFill>
                  <a:srgbClr val="002060"/>
                </a:solidFill>
              </a:rPr>
              <a:t> &amp; </a:t>
            </a:r>
            <a:r>
              <a:rPr lang="nl-BE" sz="2800" dirty="0" err="1" smtClean="0">
                <a:solidFill>
                  <a:srgbClr val="002060"/>
                </a:solidFill>
              </a:rPr>
              <a:t>convictions</a:t>
            </a:r>
            <a:endParaRPr lang="nl-BE" sz="2800" dirty="0" smtClean="0">
              <a:solidFill>
                <a:srgbClr val="002060"/>
              </a:solidFill>
            </a:endParaRPr>
          </a:p>
          <a:p>
            <a:r>
              <a:rPr lang="nl-BE" sz="2800" dirty="0" err="1" smtClean="0">
                <a:solidFill>
                  <a:srgbClr val="002060"/>
                </a:solidFill>
              </a:rPr>
              <a:t>Other</a:t>
            </a:r>
            <a:r>
              <a:rPr lang="nl-BE" sz="2800" dirty="0" smtClean="0">
                <a:solidFill>
                  <a:srgbClr val="002060"/>
                </a:solidFill>
              </a:rPr>
              <a:t> parameters</a:t>
            </a:r>
          </a:p>
          <a:p>
            <a:r>
              <a:rPr lang="nl-BE" sz="2800" dirty="0" err="1" smtClean="0">
                <a:solidFill>
                  <a:srgbClr val="002060"/>
                </a:solidFill>
              </a:rPr>
              <a:t>Conclusion</a:t>
            </a:r>
            <a:endParaRPr lang="nl-BE" sz="28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>
                <a:solidFill>
                  <a:srgbClr val="002060"/>
                </a:solidFill>
              </a:rPr>
              <a:t>IoP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Response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endParaRPr lang="fr-BE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593887"/>
              </p:ext>
            </p:extLst>
          </p:nvPr>
        </p:nvGraphicFramePr>
        <p:xfrm>
          <a:off x="1153326" y="1578527"/>
          <a:ext cx="6085674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category" animBg="0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2060"/>
                </a:solidFill>
              </a:rPr>
              <a:t>RC </a:t>
            </a:r>
            <a:r>
              <a:rPr lang="fr-BE" sz="2800" b="1" dirty="0" err="1" smtClean="0">
                <a:solidFill>
                  <a:srgbClr val="002060"/>
                </a:solidFill>
              </a:rPr>
              <a:t>implementation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endParaRPr lang="fr-BE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82648"/>
              </p:ext>
            </p:extLst>
          </p:nvPr>
        </p:nvGraphicFramePr>
        <p:xfrm>
          <a:off x="819150" y="1600200"/>
          <a:ext cx="619125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 animBg="0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>
                <a:solidFill>
                  <a:srgbClr val="002060"/>
                </a:solidFill>
              </a:rPr>
              <a:t>Third</a:t>
            </a:r>
            <a:r>
              <a:rPr lang="fr-BE" sz="2800" b="1" dirty="0" smtClean="0">
                <a:solidFill>
                  <a:srgbClr val="002060"/>
                </a:solidFill>
              </a:rPr>
              <a:t> party </a:t>
            </a:r>
            <a:r>
              <a:rPr lang="fr-BE" sz="2800" b="1" dirty="0" err="1" smtClean="0">
                <a:solidFill>
                  <a:srgbClr val="002060"/>
                </a:solidFill>
              </a:rPr>
              <a:t>verifications</a:t>
            </a:r>
            <a:endParaRPr lang="fr-BE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922984"/>
              </p:ext>
            </p:extLst>
          </p:nvPr>
        </p:nvGraphicFramePr>
        <p:xfrm>
          <a:off x="733425" y="1704975"/>
          <a:ext cx="6115050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ep 7"/>
          <p:cNvGrpSpPr/>
          <p:nvPr/>
        </p:nvGrpSpPr>
        <p:grpSpPr>
          <a:xfrm>
            <a:off x="6764968" y="1853949"/>
            <a:ext cx="2340153" cy="369332"/>
            <a:chOff x="6377015" y="1839932"/>
            <a:chExt cx="2443135" cy="319828"/>
          </a:xfrm>
        </p:grpSpPr>
        <p:sp>
          <p:nvSpPr>
            <p:cNvPr id="13" name="Tekstvak 9"/>
            <p:cNvSpPr txBox="1"/>
            <p:nvPr/>
          </p:nvSpPr>
          <p:spPr>
            <a:xfrm>
              <a:off x="6667500" y="1839932"/>
              <a:ext cx="2152650" cy="31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smtClean="0"/>
                <a:t>TPV</a:t>
              </a:r>
            </a:p>
          </p:txBody>
        </p:sp>
        <p:sp>
          <p:nvSpPr>
            <p:cNvPr id="14" name="PIJL-OMLAAG 11"/>
            <p:cNvSpPr/>
            <p:nvPr/>
          </p:nvSpPr>
          <p:spPr>
            <a:xfrm rot="16200000">
              <a:off x="6479629" y="1846929"/>
              <a:ext cx="150112" cy="35533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5" name="Groep 7"/>
          <p:cNvGrpSpPr/>
          <p:nvPr/>
        </p:nvGrpSpPr>
        <p:grpSpPr>
          <a:xfrm>
            <a:off x="6848475" y="2482601"/>
            <a:ext cx="2256647" cy="383430"/>
            <a:chOff x="6464196" y="1839932"/>
            <a:chExt cx="2355954" cy="332036"/>
          </a:xfrm>
        </p:grpSpPr>
        <p:sp>
          <p:nvSpPr>
            <p:cNvPr id="16" name="Tekstvak 9"/>
            <p:cNvSpPr txBox="1"/>
            <p:nvPr/>
          </p:nvSpPr>
          <p:spPr>
            <a:xfrm>
              <a:off x="6667500" y="1839932"/>
              <a:ext cx="2152650" cy="31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smtClean="0"/>
                <a:t>ISO</a:t>
              </a:r>
            </a:p>
          </p:txBody>
        </p:sp>
        <p:sp>
          <p:nvSpPr>
            <p:cNvPr id="17" name="PIJL-OMLAAG 11"/>
            <p:cNvSpPr/>
            <p:nvPr/>
          </p:nvSpPr>
          <p:spPr>
            <a:xfrm rot="10800000"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 animBg="0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598" y="885824"/>
            <a:ext cx="801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2060"/>
                </a:solidFill>
              </a:rPr>
              <a:t>Incidents &amp; convictions</a:t>
            </a:r>
          </a:p>
        </p:txBody>
      </p:sp>
      <p:grpSp>
        <p:nvGrpSpPr>
          <p:cNvPr id="17" name="Groep 16"/>
          <p:cNvGrpSpPr/>
          <p:nvPr/>
        </p:nvGrpSpPr>
        <p:grpSpPr>
          <a:xfrm>
            <a:off x="6464196" y="1839932"/>
            <a:ext cx="2355954" cy="369332"/>
            <a:chOff x="6464196" y="1839932"/>
            <a:chExt cx="2355954" cy="369332"/>
          </a:xfrm>
        </p:grpSpPr>
        <p:sp>
          <p:nvSpPr>
            <p:cNvPr id="2" name="Tekstvak 1"/>
            <p:cNvSpPr txBox="1"/>
            <p:nvPr/>
          </p:nvSpPr>
          <p:spPr>
            <a:xfrm>
              <a:off x="6667500" y="1839932"/>
              <a:ext cx="2152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mtClean="0"/>
                <a:t>On site incidents</a:t>
              </a:r>
              <a:endParaRPr lang="nl-BE" dirty="0" smtClean="0"/>
            </a:p>
          </p:txBody>
        </p:sp>
        <p:sp>
          <p:nvSpPr>
            <p:cNvPr id="3" name="PIJL-OMLAAG 2"/>
            <p:cNvSpPr/>
            <p:nvPr/>
          </p:nvSpPr>
          <p:spPr>
            <a:xfrm rot="10800000"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07315" y="3969782"/>
            <a:ext cx="2479510" cy="369332"/>
            <a:chOff x="6407315" y="3969782"/>
            <a:chExt cx="2479510" cy="369332"/>
          </a:xfrm>
        </p:grpSpPr>
        <p:sp>
          <p:nvSpPr>
            <p:cNvPr id="13" name="Tekstvak 12"/>
            <p:cNvSpPr txBox="1"/>
            <p:nvPr/>
          </p:nvSpPr>
          <p:spPr>
            <a:xfrm>
              <a:off x="6734175" y="3969782"/>
              <a:ext cx="2152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/>
                <a:t>Convictions</a:t>
              </a:r>
              <a:endParaRPr lang="nl-BE" dirty="0"/>
            </a:p>
          </p:txBody>
        </p:sp>
        <p:sp>
          <p:nvSpPr>
            <p:cNvPr id="15" name="PIJL-OMLAAG 14"/>
            <p:cNvSpPr/>
            <p:nvPr/>
          </p:nvSpPr>
          <p:spPr>
            <a:xfrm rot="16200000">
              <a:off x="6464197" y="4007077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54671" y="2505075"/>
            <a:ext cx="2355954" cy="369332"/>
            <a:chOff x="6464196" y="2886075"/>
            <a:chExt cx="2355954" cy="369332"/>
          </a:xfrm>
        </p:grpSpPr>
        <p:sp>
          <p:nvSpPr>
            <p:cNvPr id="8" name="Tekstvak 7"/>
            <p:cNvSpPr txBox="1"/>
            <p:nvPr/>
          </p:nvSpPr>
          <p:spPr>
            <a:xfrm>
              <a:off x="6667500" y="2886075"/>
              <a:ext cx="2152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/>
                <a:t>Loading</a:t>
              </a:r>
              <a:r>
                <a:rPr lang="nl-BE" dirty="0" smtClean="0"/>
                <a:t>/</a:t>
              </a:r>
              <a:r>
                <a:rPr lang="nl-BE" dirty="0" err="1" smtClean="0"/>
                <a:t>unloading</a:t>
              </a:r>
              <a:endParaRPr lang="nl-BE" dirty="0"/>
            </a:p>
          </p:txBody>
        </p:sp>
        <p:sp>
          <p:nvSpPr>
            <p:cNvPr id="16" name="PIJL-OMLAAG 15"/>
            <p:cNvSpPr/>
            <p:nvPr/>
          </p:nvSpPr>
          <p:spPr>
            <a:xfrm rot="10800000" flipH="1" flipV="1">
              <a:off x="6464196" y="2923371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242665"/>
              </p:ext>
            </p:extLst>
          </p:nvPr>
        </p:nvGraphicFramePr>
        <p:xfrm>
          <a:off x="559976" y="1539330"/>
          <a:ext cx="565985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445146" y="3189536"/>
            <a:ext cx="2355954" cy="369332"/>
            <a:chOff x="6464196" y="2886075"/>
            <a:chExt cx="2355954" cy="369332"/>
          </a:xfrm>
        </p:grpSpPr>
        <p:sp>
          <p:nvSpPr>
            <p:cNvPr id="22" name="Tekstvak 7"/>
            <p:cNvSpPr txBox="1"/>
            <p:nvPr/>
          </p:nvSpPr>
          <p:spPr>
            <a:xfrm>
              <a:off x="6667500" y="2886075"/>
              <a:ext cx="2152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/>
                <a:t>Transport</a:t>
              </a:r>
              <a:endParaRPr lang="nl-BE" dirty="0"/>
            </a:p>
          </p:txBody>
        </p:sp>
        <p:sp>
          <p:nvSpPr>
            <p:cNvPr id="23" name="PIJL-OMLAAG 15"/>
            <p:cNvSpPr/>
            <p:nvPr/>
          </p:nvSpPr>
          <p:spPr>
            <a:xfrm rot="10800000" flipH="1" flipV="1">
              <a:off x="6464196" y="2923371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Chart bld="series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>
                <a:solidFill>
                  <a:srgbClr val="002060"/>
                </a:solidFill>
              </a:rPr>
              <a:t>Responsible</a:t>
            </a:r>
            <a:r>
              <a:rPr lang="fr-BE" sz="2800" b="1" dirty="0" smtClean="0">
                <a:solidFill>
                  <a:srgbClr val="002060"/>
                </a:solidFill>
              </a:rPr>
              <a:t> care – </a:t>
            </a:r>
            <a:r>
              <a:rPr lang="fr-BE" sz="2800" b="1" dirty="0" err="1" smtClean="0">
                <a:solidFill>
                  <a:srgbClr val="002060"/>
                </a:solidFill>
              </a:rPr>
              <a:t>KPI’s</a:t>
            </a:r>
            <a:endParaRPr lang="fr-BE" sz="2800" b="1" dirty="0" smtClean="0">
              <a:solidFill>
                <a:srgbClr val="002060"/>
              </a:solidFill>
            </a:endParaRPr>
          </a:p>
          <a:p>
            <a:r>
              <a:rPr lang="fr-BE" sz="2800" b="1" dirty="0" err="1" smtClean="0">
                <a:solidFill>
                  <a:srgbClr val="002060"/>
                </a:solidFill>
              </a:rPr>
              <a:t>Lost</a:t>
            </a:r>
            <a:r>
              <a:rPr lang="fr-BE" sz="2800" b="1" dirty="0" smtClean="0">
                <a:solidFill>
                  <a:srgbClr val="002060"/>
                </a:solidFill>
              </a:rPr>
              <a:t> time </a:t>
            </a:r>
            <a:r>
              <a:rPr lang="fr-BE" sz="2800" b="1" dirty="0" err="1" smtClean="0">
                <a:solidFill>
                  <a:srgbClr val="002060"/>
                </a:solidFill>
              </a:rPr>
              <a:t>injury</a:t>
            </a:r>
            <a:r>
              <a:rPr lang="fr-BE" sz="2800" b="1" dirty="0" smtClean="0">
                <a:solidFill>
                  <a:srgbClr val="002060"/>
                </a:solidFill>
              </a:rPr>
              <a:t>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5581650" y="1528151"/>
                <a:ext cx="3238500" cy="529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BE" dirty="0"/>
                          <m:t>Lost</m:t>
                        </m:r>
                        <m:r>
                          <m:rPr>
                            <m:nor/>
                          </m:rPr>
                          <a:rPr lang="nl-BE" dirty="0"/>
                          <m:t> </m:t>
                        </m:r>
                        <m:r>
                          <m:rPr>
                            <m:nor/>
                          </m:rPr>
                          <a:rPr lang="nl-BE" dirty="0"/>
                          <m:t>time</m:t>
                        </m:r>
                        <m:r>
                          <m:rPr>
                            <m:nor/>
                          </m:rPr>
                          <a:rPr lang="nl-BE" dirty="0"/>
                          <m:t> </m:t>
                        </m:r>
                        <m:r>
                          <m:rPr>
                            <m:nor/>
                          </m:rPr>
                          <a:rPr lang="nl-BE" dirty="0"/>
                          <m:t>injuries</m:t>
                        </m:r>
                        <m:r>
                          <m:rPr>
                            <m:nor/>
                          </m:rPr>
                          <a:rPr lang="nl-BE" dirty="0"/>
                          <m:t> </m:t>
                        </m:r>
                        <m:r>
                          <m:rPr>
                            <m:nor/>
                          </m:rPr>
                          <a:rPr lang="nl-BE" dirty="0"/>
                          <m:t>x</m:t>
                        </m:r>
                        <m:r>
                          <m:rPr>
                            <m:nor/>
                          </m:rPr>
                          <a:rPr lang="nl-BE" dirty="0"/>
                          <m:t> 1.000.000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BE" b="0" i="0" dirty="0" smtClean="0"/>
                          <m:t>Total</m:t>
                        </m:r>
                        <m:r>
                          <m:rPr>
                            <m:nor/>
                          </m:rPr>
                          <a:rPr lang="nl-BE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nl-BE" b="0" i="0" dirty="0" smtClean="0"/>
                          <m:t>work</m:t>
                        </m:r>
                        <m:r>
                          <m:rPr>
                            <m:nor/>
                          </m:rPr>
                          <a:rPr lang="nl-BE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nl-BE" b="0" i="0" dirty="0" smtClean="0"/>
                          <m:t>hours</m:t>
                        </m:r>
                      </m:den>
                    </m:f>
                  </m:oMath>
                </a14:m>
                <a:endParaRPr lang="nl-BE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650" y="1528151"/>
                <a:ext cx="3238500" cy="529247"/>
              </a:xfrm>
              <a:prstGeom prst="rect">
                <a:avLst/>
              </a:prstGeom>
              <a:blipFill rotWithShape="1">
                <a:blip r:embed="rId3"/>
                <a:stretch>
                  <a:fillRect l="-1695" b="-81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94251"/>
              </p:ext>
            </p:extLst>
          </p:nvPr>
        </p:nvGraphicFramePr>
        <p:xfrm>
          <a:off x="781050" y="1971674"/>
          <a:ext cx="5686425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category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</a:t>
            </a:r>
            <a:r>
              <a:rPr lang="nl-NL" sz="2000" i="1" dirty="0" err="1"/>
              <a:t>Value</a:t>
            </a:r>
            <a:r>
              <a:rPr lang="nl-NL" sz="2000" i="1" dirty="0"/>
              <a:t> </a:t>
            </a:r>
            <a:r>
              <a:rPr lang="nl-NL" sz="2000" i="1" dirty="0" err="1"/>
              <a:t>through</a:t>
            </a:r>
            <a:r>
              <a:rPr lang="nl-NL" sz="2000" i="1" dirty="0"/>
              <a:t>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885825"/>
            <a:ext cx="801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>
                <a:solidFill>
                  <a:srgbClr val="002060"/>
                </a:solidFill>
              </a:rPr>
              <a:t>Other</a:t>
            </a:r>
            <a:r>
              <a:rPr lang="fr-BE" sz="2800" b="1" dirty="0" smtClean="0">
                <a:solidFill>
                  <a:srgbClr val="002060"/>
                </a:solidFill>
              </a:rPr>
              <a:t> </a:t>
            </a:r>
            <a:r>
              <a:rPr lang="fr-BE" sz="2800" b="1" dirty="0" err="1" smtClean="0">
                <a:solidFill>
                  <a:srgbClr val="002060"/>
                </a:solidFill>
              </a:rPr>
              <a:t>parameters</a:t>
            </a:r>
            <a:endParaRPr lang="fr-BE" sz="2800" b="1" dirty="0" smtClean="0">
              <a:solidFill>
                <a:srgbClr val="002060"/>
              </a:solidFill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6369599" y="1853951"/>
            <a:ext cx="2735523" cy="383430"/>
            <a:chOff x="6464196" y="1839932"/>
            <a:chExt cx="2355954" cy="332036"/>
          </a:xfrm>
        </p:grpSpPr>
        <p:sp>
          <p:nvSpPr>
            <p:cNvPr id="10" name="Tekstvak 9"/>
            <p:cNvSpPr txBox="1"/>
            <p:nvPr/>
          </p:nvSpPr>
          <p:spPr>
            <a:xfrm>
              <a:off x="6667500" y="1839932"/>
              <a:ext cx="2152650" cy="31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smtClean="0"/>
                <a:t>Community </a:t>
              </a:r>
              <a:r>
                <a:rPr lang="nl-BE" b="1" dirty="0" err="1" smtClean="0"/>
                <a:t>interactions</a:t>
              </a:r>
              <a:endParaRPr lang="nl-BE" b="1" dirty="0" smtClean="0"/>
            </a:p>
          </p:txBody>
        </p:sp>
        <p:sp>
          <p:nvSpPr>
            <p:cNvPr id="12" name="PIJL-OMLAAG 11"/>
            <p:cNvSpPr/>
            <p:nvPr/>
          </p:nvSpPr>
          <p:spPr>
            <a:xfrm rot="10800000"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3" name="Groep 12"/>
          <p:cNvGrpSpPr/>
          <p:nvPr/>
        </p:nvGrpSpPr>
        <p:grpSpPr>
          <a:xfrm>
            <a:off x="6369599" y="2752724"/>
            <a:ext cx="2735522" cy="383430"/>
            <a:chOff x="6464196" y="1839932"/>
            <a:chExt cx="2355953" cy="332036"/>
          </a:xfrm>
        </p:grpSpPr>
        <p:sp>
          <p:nvSpPr>
            <p:cNvPr id="14" name="Tekstvak 13"/>
            <p:cNvSpPr txBox="1"/>
            <p:nvPr/>
          </p:nvSpPr>
          <p:spPr>
            <a:xfrm>
              <a:off x="6667499" y="1839932"/>
              <a:ext cx="2152650" cy="319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err="1" smtClean="0"/>
                <a:t>Improvement</a:t>
              </a:r>
              <a:r>
                <a:rPr lang="nl-BE" b="1" dirty="0" smtClean="0"/>
                <a:t> </a:t>
              </a:r>
              <a:r>
                <a:rPr lang="nl-BE" b="1" dirty="0" err="1" smtClean="0"/>
                <a:t>plans</a:t>
              </a:r>
              <a:endParaRPr lang="nl-BE" b="1" dirty="0" smtClean="0"/>
            </a:p>
          </p:txBody>
        </p:sp>
        <p:sp>
          <p:nvSpPr>
            <p:cNvPr id="15" name="PIJL-OMLAAG 14"/>
            <p:cNvSpPr/>
            <p:nvPr/>
          </p:nvSpPr>
          <p:spPr>
            <a:xfrm flipV="1"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6" name="Groep 15"/>
          <p:cNvGrpSpPr/>
          <p:nvPr/>
        </p:nvGrpSpPr>
        <p:grpSpPr>
          <a:xfrm>
            <a:off x="6369599" y="3600449"/>
            <a:ext cx="2735522" cy="383430"/>
            <a:chOff x="6464196" y="1839932"/>
            <a:chExt cx="2355953" cy="332036"/>
          </a:xfrm>
        </p:grpSpPr>
        <p:sp>
          <p:nvSpPr>
            <p:cNvPr id="17" name="Tekstvak 16"/>
            <p:cNvSpPr txBox="1"/>
            <p:nvPr/>
          </p:nvSpPr>
          <p:spPr>
            <a:xfrm>
              <a:off x="6667499" y="1839932"/>
              <a:ext cx="2152650" cy="319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err="1" smtClean="0"/>
                <a:t>Emergency</a:t>
              </a:r>
              <a:r>
                <a:rPr lang="nl-BE" b="1" dirty="0" smtClean="0"/>
                <a:t> response</a:t>
              </a:r>
            </a:p>
          </p:txBody>
        </p:sp>
        <p:sp>
          <p:nvSpPr>
            <p:cNvPr id="18" name="PIJL-OMLAAG 17"/>
            <p:cNvSpPr/>
            <p:nvPr/>
          </p:nvSpPr>
          <p:spPr>
            <a:xfrm flipV="1"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709077"/>
              </p:ext>
            </p:extLst>
          </p:nvPr>
        </p:nvGraphicFramePr>
        <p:xfrm>
          <a:off x="771525" y="1499122"/>
          <a:ext cx="5505450" cy="363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oep 15"/>
          <p:cNvGrpSpPr/>
          <p:nvPr/>
        </p:nvGrpSpPr>
        <p:grpSpPr>
          <a:xfrm>
            <a:off x="6369599" y="4419599"/>
            <a:ext cx="2735522" cy="383430"/>
            <a:chOff x="6464196" y="1839932"/>
            <a:chExt cx="2355953" cy="332036"/>
          </a:xfrm>
        </p:grpSpPr>
        <p:sp>
          <p:nvSpPr>
            <p:cNvPr id="22" name="Tekstvak 16"/>
            <p:cNvSpPr txBox="1"/>
            <p:nvPr/>
          </p:nvSpPr>
          <p:spPr>
            <a:xfrm>
              <a:off x="6667499" y="1839932"/>
              <a:ext cx="2152650" cy="319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 smtClean="0"/>
                <a:t>RC Training</a:t>
              </a:r>
            </a:p>
          </p:txBody>
        </p:sp>
        <p:sp>
          <p:nvSpPr>
            <p:cNvPr id="23" name="PIJL-OMLAAG 17"/>
            <p:cNvSpPr/>
            <p:nvPr/>
          </p:nvSpPr>
          <p:spPr>
            <a:xfrm flipV="1">
              <a:off x="6464196" y="1877228"/>
              <a:ext cx="180975" cy="2947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Chart bld="category" animBg="0"/>
        </p:bldSub>
      </p:bldGraphic>
    </p:bldLst>
  </p:timing>
</p:sld>
</file>

<file path=ppt/theme/theme1.xml><?xml version="1.0" encoding="utf-8"?>
<a:theme xmlns:a="http://schemas.openxmlformats.org/drawingml/2006/main" name="powerpointBAC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powerpointBACD</Template>
  <TotalTime>0</TotalTime>
  <Words>149</Words>
  <Application>Microsoft Office PowerPoint</Application>
  <PresentationFormat>Diavoorstelling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powerpointBACD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admin</dc:creator>
  <cp:lastModifiedBy>admin</cp:lastModifiedBy>
  <cp:revision>43</cp:revision>
  <cp:lastPrinted>2013-11-26T18:31:24Z</cp:lastPrinted>
  <dcterms:created xsi:type="dcterms:W3CDTF">2011-09-18T20:14:19Z</dcterms:created>
  <dcterms:modified xsi:type="dcterms:W3CDTF">2013-12-17T14:04:34Z</dcterms:modified>
</cp:coreProperties>
</file>