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62"/>
  </p:notesMasterIdLst>
  <p:sldIdLst>
    <p:sldId id="256" r:id="rId2"/>
    <p:sldId id="257" r:id="rId3"/>
    <p:sldId id="258" r:id="rId4"/>
    <p:sldId id="260" r:id="rId5"/>
    <p:sldId id="259" r:id="rId6"/>
    <p:sldId id="261" r:id="rId7"/>
    <p:sldId id="263" r:id="rId8"/>
    <p:sldId id="264" r:id="rId9"/>
    <p:sldId id="286" r:id="rId10"/>
    <p:sldId id="297" r:id="rId11"/>
    <p:sldId id="274" r:id="rId12"/>
    <p:sldId id="298" r:id="rId13"/>
    <p:sldId id="270" r:id="rId14"/>
    <p:sldId id="299" r:id="rId15"/>
    <p:sldId id="272" r:id="rId16"/>
    <p:sldId id="275" r:id="rId17"/>
    <p:sldId id="276" r:id="rId18"/>
    <p:sldId id="277" r:id="rId19"/>
    <p:sldId id="278" r:id="rId20"/>
    <p:sldId id="279" r:id="rId21"/>
    <p:sldId id="281" r:id="rId22"/>
    <p:sldId id="280" r:id="rId23"/>
    <p:sldId id="282" r:id="rId24"/>
    <p:sldId id="283" r:id="rId25"/>
    <p:sldId id="284" r:id="rId26"/>
    <p:sldId id="287" r:id="rId27"/>
    <p:sldId id="285" r:id="rId28"/>
    <p:sldId id="288" r:id="rId29"/>
    <p:sldId id="289" r:id="rId30"/>
    <p:sldId id="290" r:id="rId31"/>
    <p:sldId id="291" r:id="rId32"/>
    <p:sldId id="292" r:id="rId33"/>
    <p:sldId id="293" r:id="rId34"/>
    <p:sldId id="294" r:id="rId35"/>
    <p:sldId id="295" r:id="rId36"/>
    <p:sldId id="296"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 id="323"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59" autoAdjust="0"/>
  </p:normalViewPr>
  <p:slideViewPr>
    <p:cSldViewPr>
      <p:cViewPr varScale="1">
        <p:scale>
          <a:sx n="59" d="100"/>
          <a:sy n="59" d="100"/>
        </p:scale>
        <p:origin x="-168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388566-7F40-48AE-BFFA-2B71D3208E72}" type="datetimeFigureOut">
              <a:rPr lang="nl-BE" smtClean="0"/>
              <a:pPr/>
              <a:t>11/06/2014</a:t>
            </a:fld>
            <a:endParaRPr lang="nl-BE"/>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B92976-71AE-4E4A-A2FE-5D786D84708B}" type="slidenum">
              <a:rPr lang="nl-BE" smtClean="0"/>
              <a:pPr/>
              <a:t>‹nr.›</a:t>
            </a:fld>
            <a:endParaRPr lang="nl-B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dirty="0" smtClean="0"/>
              <a:t>Beste</a:t>
            </a:r>
            <a:r>
              <a:rPr lang="nl-BE" baseline="0" dirty="0" smtClean="0"/>
              <a:t> </a:t>
            </a:r>
            <a:r>
              <a:rPr lang="nl-BE" baseline="0" dirty="0" smtClean="0"/>
              <a:t>heren/aanwezigen SACHA</a:t>
            </a:r>
            <a:r>
              <a:rPr lang="nl-BE" baseline="0" dirty="0" smtClean="0"/>
              <a:t/>
            </a:r>
            <a:br>
              <a:rPr lang="nl-BE" baseline="0" dirty="0" smtClean="0"/>
            </a:br>
            <a:r>
              <a:rPr lang="nl-BE" baseline="0" dirty="0" smtClean="0"/>
              <a:t>Wij zijn </a:t>
            </a:r>
            <a:r>
              <a:rPr lang="nl-BE" baseline="0" dirty="0" err="1" smtClean="0"/>
              <a:t>Ferruccio</a:t>
            </a:r>
            <a:r>
              <a:rPr lang="nl-BE" baseline="0" dirty="0" smtClean="0"/>
              <a:t> </a:t>
            </a:r>
            <a:r>
              <a:rPr lang="nl-BE" baseline="0" dirty="0" err="1" smtClean="0"/>
              <a:t>Labbadia</a:t>
            </a:r>
            <a:r>
              <a:rPr lang="nl-BE" baseline="0" dirty="0" smtClean="0"/>
              <a:t>, Sacha Jacques, laatstejaarsstudenten van de richting milieumanagement en in kader van ons eindwerk hebben onderzoek gedaan naar een milieubewuste bedrijfsvoering in de chemische distributiesector. Wij hebben die opdracht gekregen van BACD of de </a:t>
            </a:r>
            <a:r>
              <a:rPr lang="nl-BE" baseline="0" dirty="0" err="1" smtClean="0"/>
              <a:t>Belgian</a:t>
            </a:r>
            <a:r>
              <a:rPr lang="nl-BE" baseline="0" dirty="0" smtClean="0"/>
              <a:t> </a:t>
            </a:r>
            <a:r>
              <a:rPr lang="nl-BE" baseline="0" dirty="0" err="1" smtClean="0"/>
              <a:t>Association</a:t>
            </a:r>
            <a:r>
              <a:rPr lang="nl-BE" baseline="0" dirty="0" smtClean="0"/>
              <a:t> of Chemical </a:t>
            </a:r>
            <a:r>
              <a:rPr lang="nl-BE" baseline="0" dirty="0" err="1" smtClean="0"/>
              <a:t>Distributors</a:t>
            </a:r>
            <a:r>
              <a:rPr lang="nl-BE" baseline="0" dirty="0" smtClean="0"/>
              <a:t>. Vooreerst willen wij dan ook dhr. Jacques </a:t>
            </a:r>
            <a:r>
              <a:rPr lang="nl-BE" baseline="0" dirty="0" err="1" smtClean="0"/>
              <a:t>Declercq</a:t>
            </a:r>
            <a:r>
              <a:rPr lang="nl-BE" baseline="0" dirty="0" smtClean="0"/>
              <a:t> bedanken om ons deze opdracht aan te reiken. We danken ook dhr. </a:t>
            </a:r>
            <a:r>
              <a:rPr lang="nl-BE" baseline="0" dirty="0" err="1" smtClean="0"/>
              <a:t>Meirlaen</a:t>
            </a:r>
            <a:r>
              <a:rPr lang="nl-BE" baseline="0" dirty="0" smtClean="0"/>
              <a:t> om zijn begeleiding en advies tijdens de doorloop van deze opdracht.</a:t>
            </a:r>
            <a:endParaRPr lang="nl-BE" dirty="0"/>
          </a:p>
        </p:txBody>
      </p:sp>
      <p:sp>
        <p:nvSpPr>
          <p:cNvPr id="4" name="Tijdelijke aanduiding voor dianummer 3"/>
          <p:cNvSpPr>
            <a:spLocks noGrp="1"/>
          </p:cNvSpPr>
          <p:nvPr>
            <p:ph type="sldNum" sz="quarter" idx="10"/>
          </p:nvPr>
        </p:nvSpPr>
        <p:spPr/>
        <p:txBody>
          <a:bodyPr/>
          <a:lstStyle/>
          <a:p>
            <a:fld id="{5AB92976-71AE-4E4A-A2FE-5D786D84708B}" type="slidenum">
              <a:rPr lang="nl-BE" smtClean="0"/>
              <a:pPr/>
              <a:t>1</a:t>
            </a:fld>
            <a:endParaRPr lang="nl-B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baseline="0" dirty="0" smtClean="0">
                <a:sym typeface="Wingdings" pitchFamily="2" charset="2"/>
              </a:rPr>
              <a:t>Wikkelfolie: veiligheid, stevigheid tijdens transport, wordt niet hergebruikt, 1 bedrijf: persen tot balen met persmachine: besparing plaats + krijgen geld hiervoor</a:t>
            </a:r>
          </a:p>
          <a:p>
            <a:endParaRPr lang="nl-BE" baseline="0" dirty="0" smtClean="0">
              <a:sym typeface="Wingdings" pitchFamily="2" charset="2"/>
            </a:endParaRPr>
          </a:p>
          <a:p>
            <a:r>
              <a:rPr lang="nl-BE" baseline="0" dirty="0" smtClean="0">
                <a:sym typeface="Wingdings" pitchFamily="2" charset="2"/>
              </a:rPr>
              <a:t>Persmachine: 1 bedrijf heeft een persmachine voor wikkelfolie  wordt geperst tot balen  bespaart op plaats en hierdoor kan het ook verkocht worden. + bovendien krijg je nog een recyclageforfait van Val-I-Pac hiervoor. </a:t>
            </a:r>
            <a:endParaRPr lang="nl-BE" dirty="0"/>
          </a:p>
        </p:txBody>
      </p:sp>
      <p:sp>
        <p:nvSpPr>
          <p:cNvPr id="4" name="Tijdelijke aanduiding voor dianummer 3"/>
          <p:cNvSpPr>
            <a:spLocks noGrp="1"/>
          </p:cNvSpPr>
          <p:nvPr>
            <p:ph type="sldNum" sz="quarter" idx="10"/>
          </p:nvPr>
        </p:nvSpPr>
        <p:spPr/>
        <p:txBody>
          <a:bodyPr/>
          <a:lstStyle/>
          <a:p>
            <a:fld id="{5AB92976-71AE-4E4A-A2FE-5D786D84708B}" type="slidenum">
              <a:rPr lang="nl-BE" smtClean="0"/>
              <a:pPr/>
              <a:t>14</a:t>
            </a:fld>
            <a:endParaRPr lang="nl-B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dirty="0" smtClean="0"/>
              <a:t>Afkomstig van de reiniging van de buizen waarmee</a:t>
            </a:r>
            <a:r>
              <a:rPr lang="nl-BE" baseline="0" dirty="0" smtClean="0"/>
              <a:t> de verpakking wordt gevuld. Hier komen nog steeds productresten in voor die moeten gereinigd worden. De reiniging gebeurt met stikstof, droge lucht, het product zelf of met water.</a:t>
            </a:r>
          </a:p>
          <a:p>
            <a:r>
              <a:rPr lang="nl-BE" baseline="0" dirty="0" smtClean="0"/>
              <a:t>Voor het spoelen van de buizen wordt zo’n 30 à 50 kg product aangewend.</a:t>
            </a:r>
          </a:p>
          <a:p>
            <a:endParaRPr lang="nl-BE" baseline="0" dirty="0" smtClean="0"/>
          </a:p>
          <a:p>
            <a:r>
              <a:rPr lang="nl-BE" baseline="0" dirty="0" smtClean="0"/>
              <a:t>De spoelproducten opvangen zodat ze kunnen hergebruikt worden voor mengsels.</a:t>
            </a:r>
          </a:p>
          <a:p>
            <a:r>
              <a:rPr lang="nl-BE" baseline="0" dirty="0" smtClean="0"/>
              <a:t>Bij spoeling met water: het product is gemengd met water </a:t>
            </a:r>
            <a:r>
              <a:rPr lang="nl-BE" baseline="0" dirty="0" smtClean="0">
                <a:sym typeface="Wingdings" pitchFamily="2" charset="2"/>
              </a:rPr>
              <a:t> kan dienen bij verdunning van producten.</a:t>
            </a:r>
            <a:endParaRPr lang="nl-BE" dirty="0"/>
          </a:p>
        </p:txBody>
      </p:sp>
      <p:sp>
        <p:nvSpPr>
          <p:cNvPr id="4" name="Tijdelijke aanduiding voor dianummer 3"/>
          <p:cNvSpPr>
            <a:spLocks noGrp="1"/>
          </p:cNvSpPr>
          <p:nvPr>
            <p:ph type="sldNum" sz="quarter" idx="10"/>
          </p:nvPr>
        </p:nvSpPr>
        <p:spPr/>
        <p:txBody>
          <a:bodyPr/>
          <a:lstStyle/>
          <a:p>
            <a:fld id="{5AB92976-71AE-4E4A-A2FE-5D786D84708B}" type="slidenum">
              <a:rPr lang="nl-BE" smtClean="0"/>
              <a:pPr/>
              <a:t>15</a:t>
            </a:fld>
            <a:endParaRPr lang="nl-B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baseline="0" dirty="0" smtClean="0"/>
              <a:t>Wat gebeurt er al:</a:t>
            </a:r>
          </a:p>
          <a:p>
            <a:r>
              <a:rPr lang="nl-BE" baseline="0" dirty="0" smtClean="0"/>
              <a:t>Sorteren van rest, papier en karton, PMD en glas: wettelijk !</a:t>
            </a:r>
          </a:p>
          <a:p>
            <a:r>
              <a:rPr lang="nl-BE" baseline="0" dirty="0" smtClean="0"/>
              <a:t>Andere: </a:t>
            </a:r>
            <a:r>
              <a:rPr lang="nl-BE" sz="1200" kern="1200" baseline="0" dirty="0" err="1" smtClean="0">
                <a:solidFill>
                  <a:schemeClr val="tx1"/>
                </a:solidFill>
                <a:latin typeface="+mn-lt"/>
                <a:ea typeface="+mn-ea"/>
                <a:cs typeface="+mn-cs"/>
              </a:rPr>
              <a:t>TL-lampen</a:t>
            </a:r>
            <a:r>
              <a:rPr lang="nl-BE" sz="1200" kern="1200" baseline="0" dirty="0" smtClean="0">
                <a:solidFill>
                  <a:schemeClr val="tx1"/>
                </a:solidFill>
                <a:latin typeface="+mn-lt"/>
                <a:ea typeface="+mn-ea"/>
                <a:cs typeface="+mn-cs"/>
              </a:rPr>
              <a:t>, slib van de waterzuiveringsinstallatie, ijzer, hout, restafval en batterijen. Dit doen zij uit economische en ecologische overtuiging. Bepaalde afvalstromen kunnen verder worden verwerkt en brengen geld op. Bepaalde afvalstromen brengen niets op, het bedrijf sorteert deze stromen toch omdat door te sorteren aan de bron, de verwerking van het afval efficiënt kan gebeuren.</a:t>
            </a:r>
          </a:p>
          <a:p>
            <a:endParaRPr lang="nl-BE" sz="1200" kern="1200" baseline="0" smtClean="0">
              <a:solidFill>
                <a:schemeClr val="tx1"/>
              </a:solidFill>
              <a:latin typeface="+mn-lt"/>
              <a:ea typeface="+mn-ea"/>
              <a:cs typeface="+mn-cs"/>
            </a:endParaRPr>
          </a:p>
          <a:p>
            <a:endParaRPr lang="nl-BE" baseline="0" dirty="0" smtClean="0"/>
          </a:p>
        </p:txBody>
      </p:sp>
      <p:sp>
        <p:nvSpPr>
          <p:cNvPr id="4" name="Tijdelijke aanduiding voor dianummer 3"/>
          <p:cNvSpPr>
            <a:spLocks noGrp="1"/>
          </p:cNvSpPr>
          <p:nvPr>
            <p:ph type="sldNum" sz="quarter" idx="10"/>
          </p:nvPr>
        </p:nvSpPr>
        <p:spPr/>
        <p:txBody>
          <a:bodyPr/>
          <a:lstStyle/>
          <a:p>
            <a:fld id="{5AB92976-71AE-4E4A-A2FE-5D786D84708B}" type="slidenum">
              <a:rPr lang="nl-BE" smtClean="0"/>
              <a:pPr/>
              <a:t>17</a:t>
            </a:fld>
            <a:endParaRPr lang="nl-B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fld id="{5AB92976-71AE-4E4A-A2FE-5D786D84708B}" type="slidenum">
              <a:rPr lang="nl-BE" smtClean="0"/>
              <a:pPr/>
              <a:t>18</a:t>
            </a:fld>
            <a:endParaRPr lang="nl-B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dirty="0" smtClean="0"/>
              <a:t>Zeggen dat</a:t>
            </a:r>
            <a:r>
              <a:rPr lang="nl-BE" baseline="0" dirty="0" smtClean="0"/>
              <a:t> we ingedeeld hebben per vervoersmodi, per type bedrijf even relevant</a:t>
            </a:r>
            <a:endParaRPr lang="nl-BE" dirty="0"/>
          </a:p>
        </p:txBody>
      </p:sp>
      <p:sp>
        <p:nvSpPr>
          <p:cNvPr id="4" name="Tijdelijke aanduiding voor dianummer 3"/>
          <p:cNvSpPr>
            <a:spLocks noGrp="1"/>
          </p:cNvSpPr>
          <p:nvPr>
            <p:ph type="sldNum" sz="quarter" idx="10"/>
          </p:nvPr>
        </p:nvSpPr>
        <p:spPr/>
        <p:txBody>
          <a:bodyPr/>
          <a:lstStyle/>
          <a:p>
            <a:fld id="{5AB92976-71AE-4E4A-A2FE-5D786D84708B}" type="slidenum">
              <a:rPr lang="nl-BE" smtClean="0"/>
              <a:pPr/>
              <a:t>20</a:t>
            </a:fld>
            <a:endParaRPr lang="nl-B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dirty="0" smtClean="0"/>
              <a:t>Zeggen dat</a:t>
            </a:r>
            <a:r>
              <a:rPr lang="nl-BE" baseline="0" dirty="0" smtClean="0"/>
              <a:t> ik de verbindingen van het openbaar vervoer heb opgezocht en dat 2 bedrijven toch nog goede verbinding hebben </a:t>
            </a:r>
            <a:endParaRPr lang="nl-BE" dirty="0"/>
          </a:p>
        </p:txBody>
      </p:sp>
      <p:sp>
        <p:nvSpPr>
          <p:cNvPr id="4" name="Tijdelijke aanduiding voor dianummer 3"/>
          <p:cNvSpPr>
            <a:spLocks noGrp="1"/>
          </p:cNvSpPr>
          <p:nvPr>
            <p:ph type="sldNum" sz="quarter" idx="10"/>
          </p:nvPr>
        </p:nvSpPr>
        <p:spPr/>
        <p:txBody>
          <a:bodyPr/>
          <a:lstStyle/>
          <a:p>
            <a:fld id="{5AB92976-71AE-4E4A-A2FE-5D786D84708B}" type="slidenum">
              <a:rPr lang="nl-BE" smtClean="0"/>
              <a:pPr/>
              <a:t>23</a:t>
            </a:fld>
            <a:endParaRPr lang="nl-B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fld id="{5AB92976-71AE-4E4A-A2FE-5D786D84708B}" type="slidenum">
              <a:rPr lang="nl-BE" smtClean="0"/>
              <a:pPr/>
              <a:t>24</a:t>
            </a:fld>
            <a:endParaRPr lang="nl-B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dirty="0" smtClean="0"/>
              <a:t>Zeggen</a:t>
            </a:r>
            <a:r>
              <a:rPr lang="nl-BE" baseline="0" dirty="0" smtClean="0"/>
              <a:t> dat productiebedrijven wel nog meer eigen transport hebben + zeggen waarom + zeggen waarom kleine bedrijven alles uitbesteden</a:t>
            </a:r>
          </a:p>
          <a:p>
            <a:endParaRPr lang="nl-BE" dirty="0"/>
          </a:p>
        </p:txBody>
      </p:sp>
      <p:sp>
        <p:nvSpPr>
          <p:cNvPr id="4" name="Tijdelijke aanduiding voor dianummer 3"/>
          <p:cNvSpPr>
            <a:spLocks noGrp="1"/>
          </p:cNvSpPr>
          <p:nvPr>
            <p:ph type="sldNum" sz="quarter" idx="10"/>
          </p:nvPr>
        </p:nvSpPr>
        <p:spPr/>
        <p:txBody>
          <a:bodyPr/>
          <a:lstStyle/>
          <a:p>
            <a:fld id="{5AB92976-71AE-4E4A-A2FE-5D786D84708B}" type="slidenum">
              <a:rPr lang="nl-BE" smtClean="0"/>
              <a:pPr/>
              <a:t>27</a:t>
            </a:fld>
            <a:endParaRPr lang="nl-B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fld id="{5AB92976-71AE-4E4A-A2FE-5D786D84708B}" type="slidenum">
              <a:rPr lang="nl-BE" smtClean="0"/>
              <a:pPr/>
              <a:t>32</a:t>
            </a:fld>
            <a:endParaRPr lang="nl-B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dirty="0" smtClean="0"/>
              <a:t>Waar isolatie zetten??????????</a:t>
            </a:r>
            <a:r>
              <a:rPr lang="nl-BE" baseline="0" dirty="0" smtClean="0"/>
              <a:t> In pdf staat het onder elektriciteit, niet beter onder verwarming?</a:t>
            </a:r>
            <a:endParaRPr lang="nl-BE" dirty="0"/>
          </a:p>
        </p:txBody>
      </p:sp>
      <p:sp>
        <p:nvSpPr>
          <p:cNvPr id="4" name="Tijdelijke aanduiding voor dianummer 3"/>
          <p:cNvSpPr>
            <a:spLocks noGrp="1"/>
          </p:cNvSpPr>
          <p:nvPr>
            <p:ph type="sldNum" sz="quarter" idx="10"/>
          </p:nvPr>
        </p:nvSpPr>
        <p:spPr/>
        <p:txBody>
          <a:bodyPr/>
          <a:lstStyle/>
          <a:p>
            <a:fld id="{5AB92976-71AE-4E4A-A2FE-5D786D84708B}" type="slidenum">
              <a:rPr lang="nl-BE" smtClean="0"/>
              <a:pPr/>
              <a:t>39</a:t>
            </a:fld>
            <a:endParaRPr lang="nl-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baseline="0" dirty="0" err="1" smtClean="0"/>
              <a:t>Ferroe</a:t>
            </a:r>
            <a:endParaRPr lang="nl-BE" baseline="0" dirty="0" smtClean="0"/>
          </a:p>
          <a:p>
            <a:endParaRPr lang="nl-BE" baseline="0" dirty="0" smtClean="0"/>
          </a:p>
          <a:p>
            <a:r>
              <a:rPr lang="nl-BE" baseline="0" dirty="0" smtClean="0"/>
              <a:t>Bedrijven </a:t>
            </a:r>
            <a:r>
              <a:rPr lang="nl-BE" baseline="0" dirty="0" smtClean="0"/>
              <a:t>zijn verplicht om rekening te houden met het milieu door de toepassing van de milieuwetgeving die vanuit de overheid verplicht is. </a:t>
            </a:r>
            <a:r>
              <a:rPr lang="nl-BE" dirty="0" smtClean="0"/>
              <a:t>De associatie van de chemische</a:t>
            </a:r>
            <a:r>
              <a:rPr lang="nl-BE" baseline="0" dirty="0" smtClean="0"/>
              <a:t> distributiesector is er zich van bewust dat milieu een steeds belangrijkere rol speelt in het ondernemen. Vandaar dat zij ons de opdracht gaven om een onderzoek te voeren naar het duurzaam ondernemen in de chemische distributiesector. Wij voerden dit onderzoek op vlak van afval, mobiliteit, water en milieucertificaten. De resultaten van het onderzoek zijn gebundeld in het 1</a:t>
            </a:r>
            <a:r>
              <a:rPr lang="nl-BE" baseline="30000" dirty="0" smtClean="0"/>
              <a:t>e</a:t>
            </a:r>
            <a:r>
              <a:rPr lang="nl-BE" baseline="0" dirty="0" smtClean="0"/>
              <a:t> deel van deze studie. Dit is de inventarisatie van de kennis die momenteel wordt toegepast door de ondernemingen. M.a.w. wat gebeurt er al bij deze bedrijven op vlak van milieu en waar leggen zij de focus.</a:t>
            </a:r>
          </a:p>
          <a:p>
            <a:r>
              <a:rPr lang="nl-BE" baseline="0" dirty="0" smtClean="0"/>
              <a:t/>
            </a:r>
            <a:br>
              <a:rPr lang="nl-BE" baseline="0" dirty="0" smtClean="0"/>
            </a:br>
            <a:r>
              <a:rPr lang="nl-BE" baseline="0" dirty="0" smtClean="0"/>
              <a:t>In het 2</a:t>
            </a:r>
            <a:r>
              <a:rPr lang="nl-BE" baseline="30000" dirty="0" smtClean="0"/>
              <a:t>e</a:t>
            </a:r>
            <a:r>
              <a:rPr lang="nl-BE" baseline="0" dirty="0" smtClean="0"/>
              <a:t> deel van deze studie zijn wij zelf op zoek gegaan naar verdere maatregelen die de bedrijven kunnen doorvoeren. Deze maatregelen gaan verder dan de loutere toepassing van de milieuwetgeving. Door een milieubewuste bedrijfsvoering lopen de ondernemingen voor op de milieuwetgeving en bouwen ze aan een groen imago. Door vandaag </a:t>
            </a:r>
            <a:r>
              <a:rPr lang="nl-BE" baseline="0" dirty="0" err="1" smtClean="0"/>
              <a:t>milieuinvesteringen</a:t>
            </a:r>
            <a:r>
              <a:rPr lang="nl-BE" baseline="0" dirty="0" smtClean="0"/>
              <a:t> door te voeren, besparen bedrijven op aspecten die in de toekomst misschien extra belast zullen worden of meer zullen kosten. Dit zijn aspecten zoals water, energie, uitstoot of afvalverwerking.</a:t>
            </a:r>
          </a:p>
          <a:p>
            <a:endParaRPr lang="nl-BE" baseline="0" dirty="0" smtClean="0"/>
          </a:p>
          <a:p>
            <a:endParaRPr lang="nl-BE" dirty="0"/>
          </a:p>
        </p:txBody>
      </p:sp>
      <p:sp>
        <p:nvSpPr>
          <p:cNvPr id="4" name="Tijdelijke aanduiding voor dianummer 3"/>
          <p:cNvSpPr>
            <a:spLocks noGrp="1"/>
          </p:cNvSpPr>
          <p:nvPr>
            <p:ph type="sldNum" sz="quarter" idx="10"/>
          </p:nvPr>
        </p:nvSpPr>
        <p:spPr/>
        <p:txBody>
          <a:bodyPr/>
          <a:lstStyle/>
          <a:p>
            <a:fld id="{5AB92976-71AE-4E4A-A2FE-5D786D84708B}" type="slidenum">
              <a:rPr lang="nl-BE" smtClean="0"/>
              <a:pPr/>
              <a:t>3</a:t>
            </a:fld>
            <a:endParaRPr lang="nl-B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sz="1200" kern="1200" baseline="0" dirty="0" smtClean="0">
                <a:solidFill>
                  <a:schemeClr val="tx1"/>
                </a:solidFill>
                <a:latin typeface="+mn-lt"/>
                <a:ea typeface="+mn-ea"/>
                <a:cs typeface="+mn-cs"/>
              </a:rPr>
              <a:t>De geïnterviewde bedrijven hanteerden prestatie indicatoren, dit zijn “</a:t>
            </a:r>
            <a:r>
              <a:rPr lang="nl-BE" sz="1200" kern="1200" baseline="0" dirty="0" err="1" smtClean="0">
                <a:solidFill>
                  <a:schemeClr val="tx1"/>
                </a:solidFill>
                <a:latin typeface="+mn-lt"/>
                <a:ea typeface="+mn-ea"/>
                <a:cs typeface="+mn-cs"/>
              </a:rPr>
              <a:t>measurement</a:t>
            </a:r>
            <a:r>
              <a:rPr lang="nl-BE" sz="1200" kern="1200" baseline="0" dirty="0" smtClean="0">
                <a:solidFill>
                  <a:schemeClr val="tx1"/>
                </a:solidFill>
                <a:latin typeface="+mn-lt"/>
                <a:ea typeface="+mn-ea"/>
                <a:cs typeface="+mn-cs"/>
              </a:rPr>
              <a:t> tools” die bedrijven intern opstellen en gebruiken om hun prestaties te beoordelen en te verbeteren. Hier wordt enkel ingegaan op de prestatie-indicatoren die betrekking hebben op duurzaam ondernemen (</a:t>
            </a:r>
            <a:r>
              <a:rPr lang="nl-BE" sz="1200" kern="1200" baseline="0" dirty="0" err="1" smtClean="0">
                <a:solidFill>
                  <a:schemeClr val="tx1"/>
                </a:solidFill>
                <a:latin typeface="+mn-lt"/>
                <a:ea typeface="+mn-ea"/>
                <a:cs typeface="+mn-cs"/>
              </a:rPr>
              <a:t>people</a:t>
            </a:r>
            <a:r>
              <a:rPr lang="nl-BE" sz="1200" kern="1200" baseline="0" dirty="0" smtClean="0">
                <a:solidFill>
                  <a:schemeClr val="tx1"/>
                </a:solidFill>
                <a:latin typeface="+mn-lt"/>
                <a:ea typeface="+mn-ea"/>
                <a:cs typeface="+mn-cs"/>
              </a:rPr>
              <a:t>, </a:t>
            </a:r>
            <a:r>
              <a:rPr lang="nl-BE" sz="1200" kern="1200" baseline="0" dirty="0" err="1" smtClean="0">
                <a:solidFill>
                  <a:schemeClr val="tx1"/>
                </a:solidFill>
                <a:latin typeface="+mn-lt"/>
                <a:ea typeface="+mn-ea"/>
                <a:cs typeface="+mn-cs"/>
              </a:rPr>
              <a:t>planet</a:t>
            </a:r>
            <a:r>
              <a:rPr lang="nl-BE" sz="1200" kern="1200" baseline="0" dirty="0" smtClean="0">
                <a:solidFill>
                  <a:schemeClr val="tx1"/>
                </a:solidFill>
                <a:latin typeface="+mn-lt"/>
                <a:ea typeface="+mn-ea"/>
                <a:cs typeface="+mn-cs"/>
              </a:rPr>
              <a:t>, </a:t>
            </a:r>
            <a:r>
              <a:rPr lang="nl-BE" sz="1200" kern="1200" baseline="0" dirty="0" err="1" smtClean="0">
                <a:solidFill>
                  <a:schemeClr val="tx1"/>
                </a:solidFill>
                <a:latin typeface="+mn-lt"/>
                <a:ea typeface="+mn-ea"/>
                <a:cs typeface="+mn-cs"/>
              </a:rPr>
              <a:t>profit</a:t>
            </a:r>
            <a:r>
              <a:rPr lang="nl-BE" sz="1200" kern="1200" baseline="0" dirty="0" smtClean="0">
                <a:solidFill>
                  <a:schemeClr val="tx1"/>
                </a:solidFill>
                <a:latin typeface="+mn-lt"/>
                <a:ea typeface="+mn-ea"/>
                <a:cs typeface="+mn-cs"/>
              </a:rPr>
              <a:t>). </a:t>
            </a:r>
          </a:p>
          <a:p>
            <a:endParaRPr lang="nl-BE" sz="1200" kern="1200" baseline="0" dirty="0" smtClean="0">
              <a:solidFill>
                <a:schemeClr val="tx1"/>
              </a:solidFill>
              <a:latin typeface="+mn-lt"/>
              <a:ea typeface="+mn-ea"/>
              <a:cs typeface="+mn-cs"/>
            </a:endParaRPr>
          </a:p>
          <a:p>
            <a:r>
              <a:rPr lang="nl-BE" sz="1200" kern="1200" baseline="0" dirty="0" smtClean="0">
                <a:solidFill>
                  <a:schemeClr val="tx1"/>
                </a:solidFill>
                <a:latin typeface="+mn-lt"/>
                <a:ea typeface="+mn-ea"/>
                <a:cs typeface="+mn-cs"/>
              </a:rPr>
              <a:t>Wat de drie types bedrijven allemaal toepassen is een klachtenanalyse voor veiligheid, kwaliteit en milieu, dit doen ze om hun imago tegenover de klanten en buitenwereld te verbeteren, de klant tevreden te houden en gelijkaardige klachten in de toekomst te vermijden. </a:t>
            </a:r>
            <a:endParaRPr lang="nl-BE" dirty="0"/>
          </a:p>
        </p:txBody>
      </p:sp>
      <p:sp>
        <p:nvSpPr>
          <p:cNvPr id="4" name="Tijdelijke aanduiding voor dianummer 3"/>
          <p:cNvSpPr>
            <a:spLocks noGrp="1"/>
          </p:cNvSpPr>
          <p:nvPr>
            <p:ph type="sldNum" sz="quarter" idx="10"/>
          </p:nvPr>
        </p:nvSpPr>
        <p:spPr/>
        <p:txBody>
          <a:bodyPr/>
          <a:lstStyle/>
          <a:p>
            <a:fld id="{5AB92976-71AE-4E4A-A2FE-5D786D84708B}" type="slidenum">
              <a:rPr lang="nl-BE" smtClean="0"/>
              <a:pPr/>
              <a:t>50</a:t>
            </a:fld>
            <a:endParaRPr lang="nl-B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dirty="0" smtClean="0"/>
              <a:t>Sacha</a:t>
            </a:r>
          </a:p>
          <a:p>
            <a:r>
              <a:rPr lang="nl-BE" dirty="0" smtClean="0"/>
              <a:t>We </a:t>
            </a:r>
            <a:r>
              <a:rPr lang="nl-BE" dirty="0" smtClean="0"/>
              <a:t>zullen</a:t>
            </a:r>
            <a:r>
              <a:rPr lang="nl-BE" baseline="0" dirty="0" smtClean="0"/>
              <a:t> nu de aspecten afval, mobiliteit, water, energie en certificaten bespreken. Bij de bespreking van elk aspect zullen we jullie eerst de huidige situatie kort toelichten, daarna brengen we meteen de aanbevelingen zodat u de directe toepassing kan zien. De aanbevelingen zijn een selectie van de aanbevelingen in het rapport. De aanbevelingen hier zijn de belangrijkste</a:t>
            </a:r>
            <a:endParaRPr lang="nl-BE" dirty="0"/>
          </a:p>
        </p:txBody>
      </p:sp>
      <p:sp>
        <p:nvSpPr>
          <p:cNvPr id="4" name="Tijdelijke aanduiding voor dianummer 3"/>
          <p:cNvSpPr>
            <a:spLocks noGrp="1"/>
          </p:cNvSpPr>
          <p:nvPr>
            <p:ph type="sldNum" sz="quarter" idx="10"/>
          </p:nvPr>
        </p:nvSpPr>
        <p:spPr/>
        <p:txBody>
          <a:bodyPr/>
          <a:lstStyle/>
          <a:p>
            <a:fld id="{5AB92976-71AE-4E4A-A2FE-5D786D84708B}" type="slidenum">
              <a:rPr lang="nl-BE" smtClean="0"/>
              <a:pPr/>
              <a:t>7</a:t>
            </a:fld>
            <a:endParaRPr lang="nl-B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dirty="0" smtClean="0"/>
              <a:t>Het aspect</a:t>
            </a:r>
            <a:r>
              <a:rPr lang="nl-BE" baseline="0" dirty="0" smtClean="0"/>
              <a:t> afval hebben we onderverdeeld in bedrijfsafval en huishoudelijk afval.</a:t>
            </a:r>
          </a:p>
          <a:p>
            <a:r>
              <a:rPr lang="nl-BE" baseline="0" dirty="0" smtClean="0"/>
              <a:t>Het bedrijfsafval is het afval als gevolg van de producerende activiteit van het bedrijf. Of m.a.w. het afval afkomstig van de productiesites of van de </a:t>
            </a:r>
            <a:r>
              <a:rPr lang="nl-BE" baseline="0" dirty="0" err="1" smtClean="0"/>
              <a:t>herverpakking</a:t>
            </a:r>
            <a:r>
              <a:rPr lang="nl-BE" baseline="0" dirty="0" smtClean="0"/>
              <a:t>.</a:t>
            </a:r>
            <a:br>
              <a:rPr lang="nl-BE" baseline="0" dirty="0" smtClean="0"/>
            </a:br>
            <a:r>
              <a:rPr lang="nl-BE" baseline="0" dirty="0" smtClean="0"/>
              <a:t>Het huishoudelijk afval is het afval afkomstig van de kantoorgebouwen.</a:t>
            </a:r>
          </a:p>
          <a:p>
            <a:endParaRPr lang="nl-BE" baseline="0" dirty="0" smtClean="0"/>
          </a:p>
          <a:p>
            <a:r>
              <a:rPr lang="nl-BE" baseline="0" dirty="0" smtClean="0"/>
              <a:t>Ik zal beginnen met bedrijfsafval…</a:t>
            </a:r>
            <a:endParaRPr lang="nl-BE" dirty="0"/>
          </a:p>
        </p:txBody>
      </p:sp>
      <p:sp>
        <p:nvSpPr>
          <p:cNvPr id="4" name="Tijdelijke aanduiding voor dianummer 3"/>
          <p:cNvSpPr>
            <a:spLocks noGrp="1"/>
          </p:cNvSpPr>
          <p:nvPr>
            <p:ph type="sldNum" sz="quarter" idx="10"/>
          </p:nvPr>
        </p:nvSpPr>
        <p:spPr/>
        <p:txBody>
          <a:bodyPr/>
          <a:lstStyle/>
          <a:p>
            <a:fld id="{5AB92976-71AE-4E4A-A2FE-5D786D84708B}" type="slidenum">
              <a:rPr lang="nl-BE" smtClean="0"/>
              <a:pPr/>
              <a:t>8</a:t>
            </a:fld>
            <a:endParaRPr lang="nl-B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dirty="0" smtClean="0"/>
              <a:t>De soorten afval</a:t>
            </a:r>
            <a:r>
              <a:rPr lang="nl-BE" baseline="0" dirty="0" smtClean="0"/>
              <a:t> die de bedrijven produceren kunnen onderverdeeld worden in de volgende soorten. Per type bespreken we kort de huidige situatie en dan de aanbevelingen.</a:t>
            </a:r>
          </a:p>
          <a:p>
            <a:pPr marL="0" marR="0" indent="0" algn="l" defTabSz="914400" rtl="0" eaLnBrk="1" fontAlgn="auto" latinLnBrk="0" hangingPunct="1">
              <a:lnSpc>
                <a:spcPct val="100000"/>
              </a:lnSpc>
              <a:spcBef>
                <a:spcPts val="0"/>
              </a:spcBef>
              <a:spcAft>
                <a:spcPts val="0"/>
              </a:spcAft>
              <a:buClrTx/>
              <a:buSzTx/>
              <a:buFontTx/>
              <a:buNone/>
              <a:tabLst/>
              <a:defRPr/>
            </a:pPr>
            <a:r>
              <a:rPr lang="nl-BE" baseline="0" dirty="0" smtClean="0"/>
              <a:t>Niet elk type bedrijf heeft dezelfde afvalstromen</a:t>
            </a:r>
          </a:p>
          <a:p>
            <a:r>
              <a:rPr lang="nl-BE" baseline="0" dirty="0" smtClean="0"/>
              <a:t>Type bedrijven productie: alles</a:t>
            </a:r>
          </a:p>
          <a:p>
            <a:r>
              <a:rPr lang="nl-BE" baseline="0" dirty="0" smtClean="0"/>
              <a:t>Type bedrijven </a:t>
            </a:r>
            <a:r>
              <a:rPr lang="nl-BE" baseline="0" dirty="0" err="1" smtClean="0"/>
              <a:t>specialities</a:t>
            </a:r>
            <a:r>
              <a:rPr lang="nl-BE" baseline="0" dirty="0" smtClean="0"/>
              <a:t>: geen productafval want bedrijven maken geen mengsels</a:t>
            </a:r>
          </a:p>
          <a:p>
            <a:r>
              <a:rPr lang="nl-BE" baseline="0" dirty="0" smtClean="0"/>
              <a:t>Type bedrijven: niets want geen productie of </a:t>
            </a:r>
            <a:r>
              <a:rPr lang="nl-BE" baseline="0" dirty="0" err="1" smtClean="0"/>
              <a:t>herverpakking</a:t>
            </a:r>
            <a:endParaRPr lang="nl-BE" dirty="0"/>
          </a:p>
        </p:txBody>
      </p:sp>
      <p:sp>
        <p:nvSpPr>
          <p:cNvPr id="4" name="Tijdelijke aanduiding voor dianummer 3"/>
          <p:cNvSpPr>
            <a:spLocks noGrp="1"/>
          </p:cNvSpPr>
          <p:nvPr>
            <p:ph type="sldNum" sz="quarter" idx="10"/>
          </p:nvPr>
        </p:nvSpPr>
        <p:spPr/>
        <p:txBody>
          <a:bodyPr/>
          <a:lstStyle/>
          <a:p>
            <a:fld id="{5AB92976-71AE-4E4A-A2FE-5D786D84708B}" type="slidenum">
              <a:rPr lang="nl-BE" smtClean="0"/>
              <a:pPr/>
              <a:t>9</a:t>
            </a:fld>
            <a:endParaRPr lang="nl-B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baseline="0" dirty="0" smtClean="0"/>
              <a:t>Kunststof bidons: 20 à 25l, beperkt hergebruikt want spoeling is niet evident, toch waarborg: 8,5euro </a:t>
            </a:r>
            <a:r>
              <a:rPr lang="nl-BE" baseline="0" dirty="0" smtClean="0">
                <a:sym typeface="Wingdings" pitchFamily="2" charset="2"/>
              </a:rPr>
              <a:t> klanten stimuleren om terug te brengen, maar wordt meestal niet 	gedaan door klanten, gewicht: 1kg, verwerkingskost: 39,5 euro/ton</a:t>
            </a:r>
          </a:p>
          <a:p>
            <a:r>
              <a:rPr lang="nl-BE" baseline="0" dirty="0" smtClean="0">
                <a:sym typeface="Wingdings" pitchFamily="2" charset="2"/>
              </a:rPr>
              <a:t>Metalen vaten: 216l, 2 bedrijven hergebruiken op regelmatige basis, waarborg: 30 euro, verwerkingskost: 14,5 euro/ton</a:t>
            </a:r>
            <a:endParaRPr lang="nl-BE" dirty="0" smtClean="0"/>
          </a:p>
          <a:p>
            <a:endParaRPr lang="nl-BE" dirty="0"/>
          </a:p>
        </p:txBody>
      </p:sp>
      <p:sp>
        <p:nvSpPr>
          <p:cNvPr id="4" name="Tijdelijke aanduiding voor dianummer 3"/>
          <p:cNvSpPr>
            <a:spLocks noGrp="1"/>
          </p:cNvSpPr>
          <p:nvPr>
            <p:ph type="sldNum" sz="quarter" idx="10"/>
          </p:nvPr>
        </p:nvSpPr>
        <p:spPr/>
        <p:txBody>
          <a:bodyPr/>
          <a:lstStyle/>
          <a:p>
            <a:fld id="{5AB92976-71AE-4E4A-A2FE-5D786D84708B}" type="slidenum">
              <a:rPr lang="nl-BE" smtClean="0"/>
              <a:pPr/>
              <a:t>10</a:t>
            </a:fld>
            <a:endParaRPr lang="nl-B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baseline="0" dirty="0" smtClean="0"/>
              <a:t>Deze zijn zeker van toepassing op metalen vaten en kunststof bidons deze 2 verpakkingen worden tot nu toe het minst hergebruikt, maar in principe zijn deze aanbevelingen toepasbaar op alle soorten bedrijfsafval.</a:t>
            </a:r>
          </a:p>
          <a:p>
            <a:r>
              <a:rPr lang="nl-BE" baseline="0" dirty="0" smtClean="0"/>
              <a:t>Vooreerst bevelen we aan om te voorzien in een goed waarborgsysteem: maak goede afspraken met de klant + combineer de levering met een </a:t>
            </a:r>
            <a:r>
              <a:rPr lang="nl-BE" baseline="0" dirty="0" err="1" smtClean="0"/>
              <a:t>ophaling</a:t>
            </a:r>
            <a:r>
              <a:rPr lang="nl-BE" baseline="0" dirty="0" smtClean="0"/>
              <a:t> van de gebruikte verpakkingsmaterialen. De waarborg moet ook hoog genoeg zijn zodat de klant gestimuleerd wordt om de verpakking bij te houden tot het bedrijf ze terug komt ophalen. </a:t>
            </a:r>
            <a:r>
              <a:rPr lang="nl-BE" baseline="0" dirty="0" smtClean="0">
                <a:sym typeface="Wingdings" pitchFamily="2" charset="2"/>
              </a:rPr>
              <a:t>De praktijk leert wel dat dit vooral interessant is bij grote klanten (aangezien zij grotere hoeveelheden afnemen is dit makkelijker toe te passen).</a:t>
            </a:r>
            <a:endParaRPr lang="nl-BE" baseline="0" dirty="0" smtClean="0"/>
          </a:p>
          <a:p>
            <a:endParaRPr lang="nl-BE" baseline="0" dirty="0" smtClean="0">
              <a:sym typeface="Wingdings" pitchFamily="2" charset="2"/>
            </a:endParaRPr>
          </a:p>
          <a:p>
            <a:r>
              <a:rPr lang="nl-BE" baseline="0" dirty="0" smtClean="0">
                <a:sym typeface="Wingdings" pitchFamily="2" charset="2"/>
              </a:rPr>
              <a:t>Als de klant de verpakking wil bijhouden, reken dan bovenop de waarborg een bedrag van verloren verpakking aan.</a:t>
            </a:r>
          </a:p>
          <a:p>
            <a:endParaRPr lang="nl-BE" baseline="0" dirty="0" smtClean="0">
              <a:sym typeface="Wingdings" pitchFamily="2" charset="2"/>
            </a:endParaRPr>
          </a:p>
          <a:p>
            <a:r>
              <a:rPr lang="nl-BE" baseline="0" dirty="0" smtClean="0">
                <a:sym typeface="Wingdings" pitchFamily="2" charset="2"/>
              </a:rPr>
              <a:t>Wanneer het bedrijf zelf geen voorziening heeft om te spoelen, kan het de verpakkingsmaterialen extern laten spoelen. Door de verpakkingsmaterialen opnieuw aan te kopen bij de </a:t>
            </a:r>
            <a:r>
              <a:rPr lang="nl-BE" baseline="0" dirty="0" err="1" smtClean="0">
                <a:sym typeface="Wingdings" pitchFamily="2" charset="2"/>
              </a:rPr>
              <a:t>spoelingsfirma</a:t>
            </a:r>
            <a:r>
              <a:rPr lang="nl-BE" baseline="0" dirty="0" smtClean="0">
                <a:sym typeface="Wingdings" pitchFamily="2" charset="2"/>
              </a:rPr>
              <a:t>, doet het bedrijf ook aan hergebruik van verpakking. Het bedrijf kan zelf vragen dat ze na spoeling opnieuw de eigen verpakking krijgt!</a:t>
            </a:r>
          </a:p>
          <a:p>
            <a:endParaRPr lang="nl-BE" baseline="0" dirty="0" smtClean="0">
              <a:sym typeface="Wingdings" pitchFamily="2" charset="2"/>
            </a:endParaRPr>
          </a:p>
          <a:p>
            <a:r>
              <a:rPr lang="nl-BE" baseline="0" dirty="0" smtClean="0">
                <a:sym typeface="Wingdings" pitchFamily="2" charset="2"/>
              </a:rPr>
              <a:t>Dit alles moet gepaard gaan met een efficiënt ophaalsysteem. </a:t>
            </a:r>
            <a:endParaRPr lang="nl-BE" baseline="0" dirty="0" smtClean="0"/>
          </a:p>
        </p:txBody>
      </p:sp>
      <p:sp>
        <p:nvSpPr>
          <p:cNvPr id="4" name="Tijdelijke aanduiding voor dianummer 3"/>
          <p:cNvSpPr>
            <a:spLocks noGrp="1"/>
          </p:cNvSpPr>
          <p:nvPr>
            <p:ph type="sldNum" sz="quarter" idx="10"/>
          </p:nvPr>
        </p:nvSpPr>
        <p:spPr/>
        <p:txBody>
          <a:bodyPr/>
          <a:lstStyle/>
          <a:p>
            <a:fld id="{5AB92976-71AE-4E4A-A2FE-5D786D84708B}" type="slidenum">
              <a:rPr lang="nl-BE" smtClean="0"/>
              <a:pPr/>
              <a:t>11</a:t>
            </a:fld>
            <a:endParaRPr lang="nl-B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baseline="0" dirty="0" err="1" smtClean="0">
                <a:sym typeface="Wingdings" pitchFamily="2" charset="2"/>
              </a:rPr>
              <a:t>IBC’s</a:t>
            </a:r>
            <a:r>
              <a:rPr lang="nl-BE" baseline="0" dirty="0" smtClean="0">
                <a:sym typeface="Wingdings" pitchFamily="2" charset="2"/>
              </a:rPr>
              <a:t>: </a:t>
            </a:r>
            <a:r>
              <a:rPr lang="nl-BE" baseline="0" dirty="0" err="1" smtClean="0">
                <a:sym typeface="Wingdings" pitchFamily="2" charset="2"/>
              </a:rPr>
              <a:t>intermediate</a:t>
            </a:r>
            <a:r>
              <a:rPr lang="nl-BE" baseline="0" dirty="0" smtClean="0">
                <a:sym typeface="Wingdings" pitchFamily="2" charset="2"/>
              </a:rPr>
              <a:t> bulk container, 1m³, lichte </a:t>
            </a:r>
            <a:r>
              <a:rPr lang="nl-BE" baseline="0" dirty="0" err="1" smtClean="0">
                <a:sym typeface="Wingdings" pitchFamily="2" charset="2"/>
              </a:rPr>
              <a:t>IBC’s</a:t>
            </a:r>
            <a:r>
              <a:rPr lang="nl-BE" baseline="0" dirty="0" smtClean="0">
                <a:sym typeface="Wingdings" pitchFamily="2" charset="2"/>
              </a:rPr>
              <a:t> en zware </a:t>
            </a:r>
            <a:r>
              <a:rPr lang="nl-BE" baseline="0" dirty="0" err="1" smtClean="0">
                <a:sym typeface="Wingdings" pitchFamily="2" charset="2"/>
              </a:rPr>
              <a:t>IBC’s</a:t>
            </a:r>
            <a:r>
              <a:rPr lang="nl-BE" baseline="0" dirty="0" smtClean="0">
                <a:sym typeface="Wingdings" pitchFamily="2" charset="2"/>
              </a:rPr>
              <a:t>, veel hergebruik, 1 bedrijf: zo lang mogelijk = 5 jaar (wettelijk) , waarborg lichte IBC: 300, zware IBC: 1750-2500euro, verwerkingskost: 14,5 euro/ton</a:t>
            </a:r>
            <a:br>
              <a:rPr lang="nl-BE" baseline="0" dirty="0" smtClean="0">
                <a:sym typeface="Wingdings" pitchFamily="2" charset="2"/>
              </a:rPr>
            </a:br>
            <a:endParaRPr lang="nl-BE" baseline="0" dirty="0" smtClean="0">
              <a:sym typeface="Wingdings" pitchFamily="2" charset="2"/>
            </a:endParaRPr>
          </a:p>
          <a:p>
            <a:endParaRPr lang="nl-BE" dirty="0"/>
          </a:p>
        </p:txBody>
      </p:sp>
      <p:sp>
        <p:nvSpPr>
          <p:cNvPr id="4" name="Tijdelijke aanduiding voor dianummer 3"/>
          <p:cNvSpPr>
            <a:spLocks noGrp="1"/>
          </p:cNvSpPr>
          <p:nvPr>
            <p:ph type="sldNum" sz="quarter" idx="10"/>
          </p:nvPr>
        </p:nvSpPr>
        <p:spPr/>
        <p:txBody>
          <a:bodyPr/>
          <a:lstStyle/>
          <a:p>
            <a:fld id="{5AB92976-71AE-4E4A-A2FE-5D786D84708B}" type="slidenum">
              <a:rPr lang="nl-BE" smtClean="0"/>
              <a:pPr/>
              <a:t>12</a:t>
            </a:fld>
            <a:endParaRPr lang="nl-B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dirty="0" smtClean="0"/>
              <a:t>Toeschrijven aan specifiek product: de verpakking wordt enkel voor dat product</a:t>
            </a:r>
            <a:r>
              <a:rPr lang="nl-BE" baseline="0" dirty="0" smtClean="0"/>
              <a:t> gebruikt. Het is dan wel belangrijk dat het bedrijf voorziet in een herkenningsysteem zoals een barcode.</a:t>
            </a:r>
          </a:p>
          <a:p>
            <a:endParaRPr lang="nl-BE" baseline="0" dirty="0" smtClean="0"/>
          </a:p>
          <a:p>
            <a:r>
              <a:rPr lang="nl-BE" baseline="0" dirty="0" smtClean="0"/>
              <a:t>Door de verpakking aan de bovenzijde te verzegelen heeft het bedrijf de controle dat de klant enkel de verpakking heeft gebruikt voor het product en bv. niet voor tijdelijke opslag van een ander product.</a:t>
            </a:r>
          </a:p>
          <a:p>
            <a:endParaRPr lang="nl-BE" baseline="0" dirty="0" smtClean="0"/>
          </a:p>
          <a:p>
            <a:r>
              <a:rPr lang="nl-BE" baseline="0" dirty="0" smtClean="0"/>
              <a:t>Gebruik de verpakking zo lang mogelijk: wettelijke termijn = 5 jaar, zorgvuldig omgaan met verpakking. Economisch ook interessant</a:t>
            </a:r>
          </a:p>
          <a:p>
            <a:endParaRPr lang="nl-BE" baseline="0" dirty="0" smtClean="0"/>
          </a:p>
          <a:p>
            <a:r>
              <a:rPr lang="nl-BE" baseline="0" dirty="0" smtClean="0"/>
              <a:t>Na 5 jaar enkel de binnenbox vervangen: beperken van afval</a:t>
            </a:r>
            <a:endParaRPr lang="nl-BE" dirty="0" smtClean="0"/>
          </a:p>
        </p:txBody>
      </p:sp>
      <p:sp>
        <p:nvSpPr>
          <p:cNvPr id="4" name="Tijdelijke aanduiding voor dianummer 3"/>
          <p:cNvSpPr>
            <a:spLocks noGrp="1"/>
          </p:cNvSpPr>
          <p:nvPr>
            <p:ph type="sldNum" sz="quarter" idx="10"/>
          </p:nvPr>
        </p:nvSpPr>
        <p:spPr/>
        <p:txBody>
          <a:bodyPr/>
          <a:lstStyle/>
          <a:p>
            <a:fld id="{5AB92976-71AE-4E4A-A2FE-5D786D84708B}" type="slidenum">
              <a:rPr lang="nl-BE" smtClean="0"/>
              <a:pPr/>
              <a:t>13</a:t>
            </a:fld>
            <a:endParaRPr lang="nl-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1"/>
      </p:bgRef>
    </p:bg>
    <p:spTree>
      <p:nvGrpSpPr>
        <p:cNvPr id="1" name=""/>
        <p:cNvGrpSpPr/>
        <p:nvPr/>
      </p:nvGrpSpPr>
      <p:grpSpPr>
        <a:xfrm>
          <a:off x="0" y="0"/>
          <a:ext cx="0" cy="0"/>
          <a:chOff x="0" y="0"/>
          <a:chExt cx="0" cy="0"/>
        </a:xfrm>
      </p:grpSpPr>
      <p:sp>
        <p:nvSpPr>
          <p:cNvPr id="8" name="Titel 7"/>
          <p:cNvSpPr>
            <a:spLocks noGrp="1"/>
          </p:cNvSpPr>
          <p:nvPr>
            <p:ph type="ctrTitle"/>
          </p:nvPr>
        </p:nvSpPr>
        <p:spPr>
          <a:xfrm>
            <a:off x="2286000" y="3124200"/>
            <a:ext cx="6172200" cy="1894362"/>
          </a:xfrm>
        </p:spPr>
        <p:txBody>
          <a:bodyPr/>
          <a:lstStyle>
            <a:lvl1pPr>
              <a:defRPr b="1"/>
            </a:lvl1pPr>
          </a:lstStyle>
          <a:p>
            <a:r>
              <a:rPr kumimoji="0" lang="nl-NL" smtClean="0"/>
              <a:t>Klik om de stijl te bewerken</a:t>
            </a:r>
            <a:endParaRPr kumimoji="0" lang="en-US"/>
          </a:p>
        </p:txBody>
      </p:sp>
      <p:sp>
        <p:nvSpPr>
          <p:cNvPr id="9" name="Ondertitel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28" name="Tijdelijke aanduiding voor datum 27"/>
          <p:cNvSpPr>
            <a:spLocks noGrp="1"/>
          </p:cNvSpPr>
          <p:nvPr>
            <p:ph type="dt" sz="half" idx="10"/>
          </p:nvPr>
        </p:nvSpPr>
        <p:spPr bwMode="auto">
          <a:xfrm rot="5400000">
            <a:off x="7764621" y="1174097"/>
            <a:ext cx="2286000" cy="381000"/>
          </a:xfrm>
        </p:spPr>
        <p:txBody>
          <a:bodyPr/>
          <a:lstStyle/>
          <a:p>
            <a:fld id="{7FCFFCC0-A8E2-4DC4-8FE7-7A50805AFAC9}" type="datetimeFigureOut">
              <a:rPr lang="nl-BE" smtClean="0"/>
              <a:pPr/>
              <a:t>11/06/2014</a:t>
            </a:fld>
            <a:endParaRPr lang="nl-BE"/>
          </a:p>
        </p:txBody>
      </p:sp>
      <p:sp>
        <p:nvSpPr>
          <p:cNvPr id="17" name="Tijdelijke aanduiding voor voettekst 16"/>
          <p:cNvSpPr>
            <a:spLocks noGrp="1"/>
          </p:cNvSpPr>
          <p:nvPr>
            <p:ph type="ftr" sz="quarter" idx="11"/>
          </p:nvPr>
        </p:nvSpPr>
        <p:spPr bwMode="auto">
          <a:xfrm rot="5400000">
            <a:off x="7077269" y="4181669"/>
            <a:ext cx="3657600" cy="384048"/>
          </a:xfrm>
        </p:spPr>
        <p:txBody>
          <a:bodyPr/>
          <a:lstStyle/>
          <a:p>
            <a:endParaRPr lang="nl-BE"/>
          </a:p>
        </p:txBody>
      </p:sp>
      <p:sp>
        <p:nvSpPr>
          <p:cNvPr id="10" name="Rechthoe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hoe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hthoe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hthoe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 verbindingslijn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hte verbindingslijn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echte verbindingslijn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echte verbindingslijn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echte verbindingslijn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echte verbindingslijn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hthoe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Tijdelijke aanduiding voor dianummer 28"/>
          <p:cNvSpPr>
            <a:spLocks noGrp="1"/>
          </p:cNvSpPr>
          <p:nvPr>
            <p:ph type="sldNum" sz="quarter" idx="12"/>
          </p:nvPr>
        </p:nvSpPr>
        <p:spPr bwMode="auto">
          <a:xfrm>
            <a:off x="1325544" y="4928702"/>
            <a:ext cx="609600" cy="517524"/>
          </a:xfrm>
          <a:prstGeom prst="rect">
            <a:avLst/>
          </a:prstGeom>
        </p:spPr>
        <p:txBody>
          <a:bodyPr/>
          <a:lstStyle/>
          <a:p>
            <a:fld id="{83826DCD-2AE2-463C-9207-26648FC9A93F}" type="slidenum">
              <a:rPr lang="nl-BE" smtClean="0"/>
              <a:pPr/>
              <a:t>‹nr.›</a:t>
            </a:fld>
            <a:endParaRPr lang="nl-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7FCFFCC0-A8E2-4DC4-8FE7-7A50805AFAC9}" type="datetimeFigureOut">
              <a:rPr lang="nl-BE" smtClean="0"/>
              <a:pPr/>
              <a:t>11/06/2014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a:xfrm>
            <a:off x="8129016" y="5734050"/>
            <a:ext cx="609600" cy="521208"/>
          </a:xfrm>
          <a:prstGeom prst="rect">
            <a:avLst/>
          </a:prstGeom>
        </p:spPr>
        <p:txBody>
          <a:bodyPr/>
          <a:lstStyle/>
          <a:p>
            <a:fld id="{83826DCD-2AE2-463C-9207-26648FC9A93F}" type="slidenum">
              <a:rPr lang="nl-BE" smtClean="0"/>
              <a:pPr/>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9"/>
            <a:ext cx="1676400" cy="5851525"/>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7FCFFCC0-A8E2-4DC4-8FE7-7A50805AFAC9}" type="datetimeFigureOut">
              <a:rPr lang="nl-BE" smtClean="0"/>
              <a:pPr/>
              <a:t>11/06/2014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a:xfrm>
            <a:off x="8129016" y="5734050"/>
            <a:ext cx="609600" cy="521208"/>
          </a:xfrm>
          <a:prstGeom prst="rect">
            <a:avLst/>
          </a:prstGeom>
        </p:spPr>
        <p:txBody>
          <a:bodyPr/>
          <a:lstStyle/>
          <a:p>
            <a:fld id="{83826DCD-2AE2-463C-9207-26648FC9A93F}" type="slidenum">
              <a:rPr lang="nl-BE" smtClean="0"/>
              <a:pPr/>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8" name="Tijdelijke aanduiding voor inhoud 7"/>
          <p:cNvSpPr>
            <a:spLocks noGrp="1"/>
          </p:cNvSpPr>
          <p:nvPr>
            <p:ph sz="quarter" idx="1"/>
          </p:nvPr>
        </p:nvSpPr>
        <p:spPr>
          <a:xfrm>
            <a:off x="457200" y="1600200"/>
            <a:ext cx="7467600" cy="4873752"/>
          </a:xfrm>
        </p:spPr>
        <p:txBody>
          <a:bodyPr/>
          <a:lstStyle>
            <a:lvl1pPr>
              <a:defRPr sz="2500" baseline="0"/>
            </a:lvl1pPr>
            <a:lvl2pPr>
              <a:defRPr sz="2200" baseline="0"/>
            </a:lvl2pPr>
            <a:lvl3pPr>
              <a:defRPr sz="1900" baseline="0"/>
            </a:lvl3pPr>
            <a:lvl4pPr>
              <a:defRPr sz="1900" baseline="0"/>
            </a:lvl4pPr>
            <a:lvl5pPr>
              <a:defRPr sz="1700" baseline="0"/>
            </a:lvl5pPr>
          </a:lstStyle>
          <a:p>
            <a:pPr lvl="0" eaLnBrk="1" latinLnBrk="0" hangingPunct="1"/>
            <a:r>
              <a:rPr lang="nl-NL" dirty="0" smtClean="0"/>
              <a:t>Klik om de modelstijlen te bewerken</a:t>
            </a:r>
          </a:p>
          <a:p>
            <a:pPr lvl="1" eaLnBrk="1" latinLnBrk="0" hangingPunct="1"/>
            <a:r>
              <a:rPr lang="nl-NL" dirty="0" smtClean="0"/>
              <a:t>Tweede niveau</a:t>
            </a:r>
          </a:p>
          <a:p>
            <a:pPr lvl="2" eaLnBrk="1" latinLnBrk="0" hangingPunct="1"/>
            <a:r>
              <a:rPr lang="nl-NL" dirty="0" smtClean="0"/>
              <a:t>Derde niveau</a:t>
            </a:r>
          </a:p>
          <a:p>
            <a:pPr lvl="3" eaLnBrk="1" latinLnBrk="0" hangingPunct="1"/>
            <a:r>
              <a:rPr lang="nl-NL" dirty="0" smtClean="0"/>
              <a:t>Vierde niveau</a:t>
            </a:r>
          </a:p>
          <a:p>
            <a:pPr lvl="4" eaLnBrk="1" latinLnBrk="0" hangingPunct="1"/>
            <a:r>
              <a:rPr lang="nl-NL" dirty="0" smtClean="0"/>
              <a:t>Vijfde niveau</a:t>
            </a:r>
            <a:endParaRPr kumimoji="0" lang="en-US" dirty="0"/>
          </a:p>
        </p:txBody>
      </p:sp>
      <p:sp>
        <p:nvSpPr>
          <p:cNvPr id="7" name="Tijdelijke aanduiding voor datum 6"/>
          <p:cNvSpPr>
            <a:spLocks noGrp="1"/>
          </p:cNvSpPr>
          <p:nvPr>
            <p:ph type="dt" sz="half" idx="14"/>
          </p:nvPr>
        </p:nvSpPr>
        <p:spPr/>
        <p:txBody>
          <a:bodyPr rtlCol="0"/>
          <a:lstStyle/>
          <a:p>
            <a:fld id="{7FCFFCC0-A8E2-4DC4-8FE7-7A50805AFAC9}" type="datetimeFigureOut">
              <a:rPr lang="nl-BE" smtClean="0"/>
              <a:pPr/>
              <a:t>11/06/2014</a:t>
            </a:fld>
            <a:endParaRPr lang="nl-BE"/>
          </a:p>
        </p:txBody>
      </p:sp>
      <p:sp>
        <p:nvSpPr>
          <p:cNvPr id="10" name="Tijdelijke aanduiding voor voettekst 9"/>
          <p:cNvSpPr>
            <a:spLocks noGrp="1"/>
          </p:cNvSpPr>
          <p:nvPr>
            <p:ph type="ftr" sz="quarter" idx="16"/>
          </p:nvPr>
        </p:nvSpPr>
        <p:spPr/>
        <p:txBody>
          <a:bodyPr rtlCol="0"/>
          <a:lstStyle/>
          <a:p>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286000" y="2895600"/>
            <a:ext cx="6172200" cy="2053590"/>
          </a:xfrm>
        </p:spPr>
        <p:txBody>
          <a:bodyPr/>
          <a:lstStyle>
            <a:lvl1pPr algn="l">
              <a:buNone/>
              <a:defRPr sz="3000" b="1" cap="small" baseline="0"/>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bwMode="auto">
          <a:xfrm rot="5400000">
            <a:off x="7763256" y="1170432"/>
            <a:ext cx="2286000" cy="381000"/>
          </a:xfrm>
        </p:spPr>
        <p:txBody>
          <a:bodyPr/>
          <a:lstStyle/>
          <a:p>
            <a:fld id="{7FCFFCC0-A8E2-4DC4-8FE7-7A50805AFAC9}" type="datetimeFigureOut">
              <a:rPr lang="nl-BE" smtClean="0"/>
              <a:pPr/>
              <a:t>11/06/2014</a:t>
            </a:fld>
            <a:endParaRPr lang="nl-BE"/>
          </a:p>
        </p:txBody>
      </p:sp>
      <p:sp>
        <p:nvSpPr>
          <p:cNvPr id="5" name="Tijdelijke aanduiding voor voettekst 4"/>
          <p:cNvSpPr>
            <a:spLocks noGrp="1"/>
          </p:cNvSpPr>
          <p:nvPr>
            <p:ph type="ftr" sz="quarter" idx="11"/>
          </p:nvPr>
        </p:nvSpPr>
        <p:spPr bwMode="auto">
          <a:xfrm rot="5400000">
            <a:off x="7077456" y="4178808"/>
            <a:ext cx="3657600" cy="384048"/>
          </a:xfrm>
        </p:spPr>
        <p:txBody>
          <a:bodyPr/>
          <a:lstStyle/>
          <a:p>
            <a:endParaRPr lang="nl-BE"/>
          </a:p>
        </p:txBody>
      </p:sp>
      <p:sp>
        <p:nvSpPr>
          <p:cNvPr id="9" name="Rechthoe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hoe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hoe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 verbindingslijn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echte verbindingslijn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echte verbindingslijn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echte verbindingslijn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echte verbindingslijn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hthoe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hte verbindingslijn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ijdelijke aanduiding voor dianummer 5"/>
          <p:cNvSpPr>
            <a:spLocks noGrp="1"/>
          </p:cNvSpPr>
          <p:nvPr>
            <p:ph type="sldNum" sz="quarter" idx="12"/>
          </p:nvPr>
        </p:nvSpPr>
        <p:spPr bwMode="auto">
          <a:xfrm>
            <a:off x="1340616" y="4928702"/>
            <a:ext cx="609600" cy="517524"/>
          </a:xfrm>
          <a:prstGeom prst="rect">
            <a:avLst/>
          </a:prstGeom>
        </p:spPr>
        <p:txBody>
          <a:bodyPr/>
          <a:lstStyle/>
          <a:p>
            <a:fld id="{83826DCD-2AE2-463C-9207-26648FC9A93F}" type="slidenum">
              <a:rPr lang="nl-BE" smtClean="0"/>
              <a:pPr/>
              <a:t>‹nr.›</a:t>
            </a:fld>
            <a:endParaRPr lang="nl-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p:txBody>
          <a:bodyPr/>
          <a:lstStyle/>
          <a:p>
            <a:fld id="{7FCFFCC0-A8E2-4DC4-8FE7-7A50805AFAC9}" type="datetimeFigureOut">
              <a:rPr lang="nl-BE" smtClean="0"/>
              <a:pPr/>
              <a:t>11/06/2014</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a:xfrm>
            <a:off x="8129016" y="5734050"/>
            <a:ext cx="609600" cy="521208"/>
          </a:xfrm>
          <a:prstGeom prst="rect">
            <a:avLst/>
          </a:prstGeom>
        </p:spPr>
        <p:txBody>
          <a:bodyPr/>
          <a:lstStyle/>
          <a:p>
            <a:fld id="{83826DCD-2AE2-463C-9207-26648FC9A93F}" type="slidenum">
              <a:rPr lang="nl-BE" smtClean="0"/>
              <a:pPr/>
              <a:t>‹nr.›</a:t>
            </a:fld>
            <a:endParaRPr lang="nl-BE"/>
          </a:p>
        </p:txBody>
      </p:sp>
      <p:sp>
        <p:nvSpPr>
          <p:cNvPr id="9" name="Tijdelijke aanduiding voor inhoud 8"/>
          <p:cNvSpPr>
            <a:spLocks noGrp="1"/>
          </p:cNvSpPr>
          <p:nvPr>
            <p:ph sz="quarter" idx="1"/>
          </p:nvPr>
        </p:nvSpPr>
        <p:spPr>
          <a:xfrm>
            <a:off x="457200" y="1600200"/>
            <a:ext cx="36576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1" name="Tijdelijke aanduiding voor inhoud 10"/>
          <p:cNvSpPr>
            <a:spLocks noGrp="1"/>
          </p:cNvSpPr>
          <p:nvPr>
            <p:ph sz="quarter" idx="2"/>
          </p:nvPr>
        </p:nvSpPr>
        <p:spPr>
          <a:xfrm>
            <a:off x="4270248" y="1600200"/>
            <a:ext cx="36576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543800" cy="1143000"/>
          </a:xfrm>
        </p:spPr>
        <p:txBody>
          <a:bodyPr anchor="b"/>
          <a:lstStyle>
            <a:lvl1pPr>
              <a:defRPr/>
            </a:lvl1pPr>
          </a:lstStyle>
          <a:p>
            <a:r>
              <a:rPr kumimoji="0" lang="nl-NL" smtClean="0"/>
              <a:t>Klik om de stijl te bewerken</a:t>
            </a:r>
            <a:endParaRPr kumimoji="0" lang="en-US"/>
          </a:p>
        </p:txBody>
      </p:sp>
      <p:sp>
        <p:nvSpPr>
          <p:cNvPr id="7" name="Tijdelijke aanduiding voor datum 6"/>
          <p:cNvSpPr>
            <a:spLocks noGrp="1"/>
          </p:cNvSpPr>
          <p:nvPr>
            <p:ph type="dt" sz="half" idx="10"/>
          </p:nvPr>
        </p:nvSpPr>
        <p:spPr/>
        <p:txBody>
          <a:bodyPr/>
          <a:lstStyle/>
          <a:p>
            <a:fld id="{7FCFFCC0-A8E2-4DC4-8FE7-7A50805AFAC9}" type="datetimeFigureOut">
              <a:rPr lang="nl-BE" smtClean="0"/>
              <a:pPr/>
              <a:t>11/06/2014</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a:xfrm>
            <a:off x="8129016" y="5734050"/>
            <a:ext cx="609600" cy="521208"/>
          </a:xfrm>
          <a:prstGeom prst="rect">
            <a:avLst/>
          </a:prstGeom>
        </p:spPr>
        <p:txBody>
          <a:bodyPr/>
          <a:lstStyle/>
          <a:p>
            <a:fld id="{83826DCD-2AE2-463C-9207-26648FC9A93F}" type="slidenum">
              <a:rPr lang="nl-BE" smtClean="0"/>
              <a:pPr/>
              <a:t>‹nr.›</a:t>
            </a:fld>
            <a:endParaRPr lang="nl-BE"/>
          </a:p>
        </p:txBody>
      </p:sp>
      <p:sp>
        <p:nvSpPr>
          <p:cNvPr id="11" name="Tijdelijke aanduiding voor inhoud 10"/>
          <p:cNvSpPr>
            <a:spLocks noGrp="1"/>
          </p:cNvSpPr>
          <p:nvPr>
            <p:ph sz="quarter" idx="2"/>
          </p:nvPr>
        </p:nvSpPr>
        <p:spPr>
          <a:xfrm>
            <a:off x="457200" y="2362200"/>
            <a:ext cx="3657600" cy="38862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3" name="Tijdelijke aanduiding voor inhoud 12"/>
          <p:cNvSpPr>
            <a:spLocks noGrp="1"/>
          </p:cNvSpPr>
          <p:nvPr>
            <p:ph sz="quarter" idx="4"/>
          </p:nvPr>
        </p:nvSpPr>
        <p:spPr>
          <a:xfrm>
            <a:off x="4371975" y="2362200"/>
            <a:ext cx="3657600" cy="38862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2" name="Tijdelijke aanduiding voor teks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nl-NL" smtClean="0"/>
              <a:t>Klik om de modelstijlen te bewerken</a:t>
            </a:r>
          </a:p>
        </p:txBody>
      </p:sp>
      <p:sp>
        <p:nvSpPr>
          <p:cNvPr id="14" name="Tijdelijke aanduiding voor teks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nl-NL" smtClean="0"/>
              <a:t>Klik om de modelstijlen te bewerken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6" name="Tijdelijke aanduiding voor datum 5"/>
          <p:cNvSpPr>
            <a:spLocks noGrp="1"/>
          </p:cNvSpPr>
          <p:nvPr>
            <p:ph type="dt" sz="half" idx="10"/>
          </p:nvPr>
        </p:nvSpPr>
        <p:spPr/>
        <p:txBody>
          <a:bodyPr rtlCol="0"/>
          <a:lstStyle/>
          <a:p>
            <a:fld id="{7FCFFCC0-A8E2-4DC4-8FE7-7A50805AFAC9}" type="datetimeFigureOut">
              <a:rPr lang="nl-BE" smtClean="0"/>
              <a:pPr/>
              <a:t>11/06/2014</a:t>
            </a:fld>
            <a:endParaRPr lang="nl-BE"/>
          </a:p>
        </p:txBody>
      </p:sp>
      <p:sp>
        <p:nvSpPr>
          <p:cNvPr id="7" name="Tijdelijke aanduiding voor dianummer 6"/>
          <p:cNvSpPr>
            <a:spLocks noGrp="1"/>
          </p:cNvSpPr>
          <p:nvPr>
            <p:ph type="sldNum" sz="quarter" idx="11"/>
          </p:nvPr>
        </p:nvSpPr>
        <p:spPr>
          <a:xfrm>
            <a:off x="8129016" y="5734050"/>
            <a:ext cx="609600" cy="521208"/>
          </a:xfrm>
          <a:prstGeom prst="rect">
            <a:avLst/>
          </a:prstGeom>
        </p:spPr>
        <p:txBody>
          <a:bodyPr rtlCol="0"/>
          <a:lstStyle/>
          <a:p>
            <a:fld id="{83826DCD-2AE2-463C-9207-26648FC9A93F}" type="slidenum">
              <a:rPr lang="nl-BE" smtClean="0"/>
              <a:pPr/>
              <a:t>‹nr.›</a:t>
            </a:fld>
            <a:endParaRPr lang="nl-BE"/>
          </a:p>
        </p:txBody>
      </p:sp>
      <p:sp>
        <p:nvSpPr>
          <p:cNvPr id="8" name="Tijdelijke aanduiding voor voettekst 7"/>
          <p:cNvSpPr>
            <a:spLocks noGrp="1"/>
          </p:cNvSpPr>
          <p:nvPr>
            <p:ph type="ftr" sz="quarter" idx="12"/>
          </p:nvPr>
        </p:nvSpPr>
        <p:spPr/>
        <p:txBody>
          <a:bodyPr rtlCol="0"/>
          <a:lstStyle/>
          <a:p>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FCFFCC0-A8E2-4DC4-8FE7-7A50805AFAC9}" type="datetimeFigureOut">
              <a:rPr lang="nl-BE" smtClean="0"/>
              <a:pPr/>
              <a:t>11/06/2014</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a:xfrm>
            <a:off x="8129016" y="5734050"/>
            <a:ext cx="609600" cy="521208"/>
          </a:xfrm>
          <a:prstGeom prst="rect">
            <a:avLst/>
          </a:prstGeom>
        </p:spPr>
        <p:txBody>
          <a:bodyPr/>
          <a:lstStyle/>
          <a:p>
            <a:fld id="{83826DCD-2AE2-463C-9207-26648FC9A93F}" type="slidenum">
              <a:rPr lang="nl-BE" smtClean="0"/>
              <a:pPr/>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1"/>
      </p:bgRef>
    </p:bg>
    <p:spTree>
      <p:nvGrpSpPr>
        <p:cNvPr id="1" name=""/>
        <p:cNvGrpSpPr/>
        <p:nvPr/>
      </p:nvGrpSpPr>
      <p:grpSpPr>
        <a:xfrm>
          <a:off x="0" y="0"/>
          <a:ext cx="0" cy="0"/>
          <a:chOff x="0" y="0"/>
          <a:chExt cx="0" cy="0"/>
        </a:xfrm>
      </p:grpSpPr>
      <p:sp>
        <p:nvSpPr>
          <p:cNvPr id="10" name="Rechte verbindingslijn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el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8" name="Rechte verbindingslijn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echte verbindingslijn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hte verbindingslijn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hthoe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 verbindingslijn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Tijdelijke aanduiding voor inhoud 17"/>
          <p:cNvSpPr>
            <a:spLocks noGrp="1"/>
          </p:cNvSpPr>
          <p:nvPr>
            <p:ph sz="quarter" idx="1"/>
          </p:nvPr>
        </p:nvSpPr>
        <p:spPr>
          <a:xfrm>
            <a:off x="304800" y="274320"/>
            <a:ext cx="5638800" cy="6327648"/>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1" name="Tijdelijke aanduiding voor datum 20"/>
          <p:cNvSpPr>
            <a:spLocks noGrp="1"/>
          </p:cNvSpPr>
          <p:nvPr>
            <p:ph type="dt" sz="half" idx="14"/>
          </p:nvPr>
        </p:nvSpPr>
        <p:spPr/>
        <p:txBody>
          <a:bodyPr rtlCol="0"/>
          <a:lstStyle/>
          <a:p>
            <a:fld id="{7FCFFCC0-A8E2-4DC4-8FE7-7A50805AFAC9}" type="datetimeFigureOut">
              <a:rPr lang="nl-BE" smtClean="0"/>
              <a:pPr/>
              <a:t>11/06/2014</a:t>
            </a:fld>
            <a:endParaRPr lang="nl-BE"/>
          </a:p>
        </p:txBody>
      </p:sp>
      <p:sp>
        <p:nvSpPr>
          <p:cNvPr id="22" name="Tijdelijke aanduiding voor dianummer 21"/>
          <p:cNvSpPr>
            <a:spLocks noGrp="1"/>
          </p:cNvSpPr>
          <p:nvPr>
            <p:ph type="sldNum" sz="quarter" idx="15"/>
          </p:nvPr>
        </p:nvSpPr>
        <p:spPr>
          <a:xfrm>
            <a:off x="8129016" y="5734050"/>
            <a:ext cx="609600" cy="521208"/>
          </a:xfrm>
          <a:prstGeom prst="rect">
            <a:avLst/>
          </a:prstGeom>
        </p:spPr>
        <p:txBody>
          <a:bodyPr rtlCol="0"/>
          <a:lstStyle/>
          <a:p>
            <a:fld id="{83826DCD-2AE2-463C-9207-26648FC9A93F}" type="slidenum">
              <a:rPr lang="nl-BE" smtClean="0"/>
              <a:pPr/>
              <a:t>‹nr.›</a:t>
            </a:fld>
            <a:endParaRPr lang="nl-BE"/>
          </a:p>
        </p:txBody>
      </p:sp>
      <p:sp>
        <p:nvSpPr>
          <p:cNvPr id="23" name="Tijdelijke aanduiding voor voettekst 22"/>
          <p:cNvSpPr>
            <a:spLocks noGrp="1"/>
          </p:cNvSpPr>
          <p:nvPr>
            <p:ph type="ftr" sz="quarter" idx="16"/>
          </p:nvPr>
        </p:nvSpPr>
        <p:spPr/>
        <p:txBody>
          <a:bodyPr rtlCol="0"/>
          <a:lstStyle/>
          <a:p>
            <a:endParaRPr lang="nl-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Rechte verbindingslijn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el 1"/>
          <p:cNvSpPr>
            <a:spLocks noGrp="1"/>
          </p:cNvSpPr>
          <p:nvPr>
            <p:ph type="title"/>
          </p:nvPr>
        </p:nvSpPr>
        <p:spPr>
          <a:xfrm rot="5400000">
            <a:off x="3350133" y="3200400"/>
            <a:ext cx="6309360" cy="457200"/>
          </a:xfrm>
        </p:spPr>
        <p:txBody>
          <a:bodyPr anchor="b"/>
          <a:lstStyle>
            <a:lvl1pPr algn="l">
              <a:buNone/>
              <a:defRPr sz="2000" b="1"/>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10" name="Rechte verbindingslijn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hthoe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 verbindingslijn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echte verbindingslijn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echte verbindingslijn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Tijdelijke aanduiding voor datum 16"/>
          <p:cNvSpPr>
            <a:spLocks noGrp="1"/>
          </p:cNvSpPr>
          <p:nvPr>
            <p:ph type="dt" sz="half" idx="10"/>
          </p:nvPr>
        </p:nvSpPr>
        <p:spPr/>
        <p:txBody>
          <a:bodyPr rtlCol="0"/>
          <a:lstStyle/>
          <a:p>
            <a:fld id="{7FCFFCC0-A8E2-4DC4-8FE7-7A50805AFAC9}" type="datetimeFigureOut">
              <a:rPr lang="nl-BE" smtClean="0"/>
              <a:pPr/>
              <a:t>11/06/2014</a:t>
            </a:fld>
            <a:endParaRPr lang="nl-BE"/>
          </a:p>
        </p:txBody>
      </p:sp>
      <p:sp>
        <p:nvSpPr>
          <p:cNvPr id="18" name="Tijdelijke aanduiding voor dianummer 17"/>
          <p:cNvSpPr>
            <a:spLocks noGrp="1"/>
          </p:cNvSpPr>
          <p:nvPr>
            <p:ph type="sldNum" sz="quarter" idx="11"/>
          </p:nvPr>
        </p:nvSpPr>
        <p:spPr>
          <a:xfrm>
            <a:off x="8129016" y="5734050"/>
            <a:ext cx="609600" cy="521208"/>
          </a:xfrm>
          <a:prstGeom prst="rect">
            <a:avLst/>
          </a:prstGeom>
        </p:spPr>
        <p:txBody>
          <a:bodyPr rtlCol="0"/>
          <a:lstStyle/>
          <a:p>
            <a:fld id="{83826DCD-2AE2-463C-9207-26648FC9A93F}" type="slidenum">
              <a:rPr lang="nl-BE" smtClean="0"/>
              <a:pPr/>
              <a:t>‹nr.›</a:t>
            </a:fld>
            <a:endParaRPr lang="nl-BE"/>
          </a:p>
        </p:txBody>
      </p:sp>
      <p:sp>
        <p:nvSpPr>
          <p:cNvPr id="21" name="Tijdelijke aanduiding voor voettekst 20"/>
          <p:cNvSpPr>
            <a:spLocks noGrp="1"/>
          </p:cNvSpPr>
          <p:nvPr>
            <p:ph type="ftr" sz="quarter" idx="12"/>
          </p:nvPr>
        </p:nvSpPr>
        <p:spPr/>
        <p:txBody>
          <a:bodyPr rtlCol="0"/>
          <a:lstStyle/>
          <a:p>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echte verbindingslijn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jdelijke aanduiding voor titel 21"/>
          <p:cNvSpPr>
            <a:spLocks noGrp="1"/>
          </p:cNvSpPr>
          <p:nvPr>
            <p:ph type="title"/>
          </p:nvPr>
        </p:nvSpPr>
        <p:spPr>
          <a:xfrm>
            <a:off x="457200" y="274638"/>
            <a:ext cx="7467600" cy="1143000"/>
          </a:xfrm>
          <a:prstGeom prst="rect">
            <a:avLst/>
          </a:prstGeom>
        </p:spPr>
        <p:txBody>
          <a:bodyPr vert="horz" anchor="b">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FCFFCC0-A8E2-4DC4-8FE7-7A50805AFAC9}" type="datetimeFigureOut">
              <a:rPr lang="nl-BE" smtClean="0"/>
              <a:pPr/>
              <a:t>11/06/2014</a:t>
            </a:fld>
            <a:endParaRPr lang="nl-BE"/>
          </a:p>
        </p:txBody>
      </p:sp>
      <p:sp>
        <p:nvSpPr>
          <p:cNvPr id="3" name="Tijdelijke aanduiding voor voettekst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nl-BE"/>
          </a:p>
        </p:txBody>
      </p:sp>
      <p:sp>
        <p:nvSpPr>
          <p:cNvPr id="7" name="Rechte verbindingslijn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echte verbindingslijn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hthoe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 verbindingslijn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267744" y="1196752"/>
            <a:ext cx="6408712" cy="2952328"/>
          </a:xfrm>
        </p:spPr>
        <p:txBody>
          <a:bodyPr>
            <a:normAutofit/>
          </a:bodyPr>
          <a:lstStyle/>
          <a:p>
            <a:r>
              <a:rPr lang="nl-BE" dirty="0" err="1" smtClean="0"/>
              <a:t>Duurzaamheidsstudie</a:t>
            </a:r>
            <a:r>
              <a:rPr lang="nl-BE" dirty="0" smtClean="0"/>
              <a:t> Chemische Distributiesector</a:t>
            </a:r>
            <a:endParaRPr lang="nl-BE" dirty="0"/>
          </a:p>
        </p:txBody>
      </p:sp>
      <p:sp>
        <p:nvSpPr>
          <p:cNvPr id="3" name="Ondertitel 2"/>
          <p:cNvSpPr>
            <a:spLocks noGrp="1"/>
          </p:cNvSpPr>
          <p:nvPr>
            <p:ph type="subTitle" idx="1"/>
          </p:nvPr>
        </p:nvSpPr>
        <p:spPr/>
        <p:txBody>
          <a:bodyPr/>
          <a:lstStyle/>
          <a:p>
            <a:r>
              <a:rPr lang="nl-BE" dirty="0" err="1" smtClean="0"/>
              <a:t>Belgian</a:t>
            </a:r>
            <a:r>
              <a:rPr lang="nl-BE" dirty="0" smtClean="0"/>
              <a:t> </a:t>
            </a:r>
            <a:r>
              <a:rPr lang="nl-BE" dirty="0" err="1" smtClean="0"/>
              <a:t>Association</a:t>
            </a:r>
            <a:r>
              <a:rPr lang="nl-BE" dirty="0" smtClean="0"/>
              <a:t> of Chemical </a:t>
            </a:r>
            <a:r>
              <a:rPr lang="nl-BE" dirty="0" err="1" smtClean="0"/>
              <a:t>Distributors</a:t>
            </a:r>
            <a:endParaRPr lang="nl-BE" dirty="0"/>
          </a:p>
        </p:txBody>
      </p:sp>
      <p:sp>
        <p:nvSpPr>
          <p:cNvPr id="4" name="Tekstvak 3"/>
          <p:cNvSpPr txBox="1"/>
          <p:nvPr/>
        </p:nvSpPr>
        <p:spPr>
          <a:xfrm>
            <a:off x="539552" y="6093296"/>
            <a:ext cx="7920880" cy="307777"/>
          </a:xfrm>
          <a:prstGeom prst="rect">
            <a:avLst/>
          </a:prstGeom>
          <a:noFill/>
        </p:spPr>
        <p:txBody>
          <a:bodyPr wrap="square" rtlCol="0">
            <a:spAutoFit/>
          </a:bodyPr>
          <a:lstStyle/>
          <a:p>
            <a:r>
              <a:rPr lang="nl-BE" sz="1400" dirty="0" smtClean="0"/>
              <a:t>Sacha Jacques – </a:t>
            </a:r>
            <a:r>
              <a:rPr lang="nl-BE" sz="1400" dirty="0" err="1" smtClean="0"/>
              <a:t>Ferruccio</a:t>
            </a:r>
            <a:r>
              <a:rPr lang="nl-BE" sz="1400" dirty="0" smtClean="0"/>
              <a:t> </a:t>
            </a:r>
            <a:r>
              <a:rPr lang="nl-BE" sz="1400" dirty="0" err="1" smtClean="0"/>
              <a:t>Labbadia</a:t>
            </a:r>
            <a:endParaRPr lang="nl-BE" sz="1400" dirty="0"/>
          </a:p>
        </p:txBody>
      </p:sp>
      <p:sp>
        <p:nvSpPr>
          <p:cNvPr id="942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l-BE"/>
          </a:p>
        </p:txBody>
      </p:sp>
      <p:graphicFrame>
        <p:nvGraphicFramePr>
          <p:cNvPr id="94209" name="Object 1"/>
          <p:cNvGraphicFramePr>
            <a:graphicFrameLocks noChangeAspect="1"/>
          </p:cNvGraphicFramePr>
          <p:nvPr/>
        </p:nvGraphicFramePr>
        <p:xfrm>
          <a:off x="6248400" y="0"/>
          <a:ext cx="2895600" cy="1562100"/>
        </p:xfrm>
        <a:graphic>
          <a:graphicData uri="http://schemas.openxmlformats.org/presentationml/2006/ole">
            <p:oleObj spid="_x0000_s94209" r:id="rId4" imgW="3657600" imgH="1828800" progId="Unknown">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Afval</a:t>
            </a:r>
            <a:r>
              <a:rPr lang="nl-BE" cap="small" dirty="0" smtClean="0"/>
              <a:t> </a:t>
            </a:r>
            <a:r>
              <a:rPr lang="nl-BE" cap="small" dirty="0" smtClean="0"/>
              <a:t>- bedrijfsafval</a:t>
            </a:r>
            <a:endParaRPr lang="nl-BE" dirty="0"/>
          </a:p>
        </p:txBody>
      </p:sp>
      <p:sp>
        <p:nvSpPr>
          <p:cNvPr id="3" name="Tijdelijke aanduiding voor inhoud 2"/>
          <p:cNvSpPr>
            <a:spLocks noGrp="1"/>
          </p:cNvSpPr>
          <p:nvPr>
            <p:ph sz="quarter" idx="1"/>
          </p:nvPr>
        </p:nvSpPr>
        <p:spPr/>
        <p:txBody>
          <a:bodyPr>
            <a:normAutofit/>
          </a:bodyPr>
          <a:lstStyle/>
          <a:p>
            <a:r>
              <a:rPr lang="nl-BE" b="1" dirty="0" smtClean="0"/>
              <a:t>Kunststof bidons</a:t>
            </a:r>
          </a:p>
          <a:p>
            <a:pPr lvl="1"/>
            <a:r>
              <a:rPr lang="nl-BE" dirty="0" smtClean="0"/>
              <a:t>Huidige situatie</a:t>
            </a:r>
          </a:p>
          <a:p>
            <a:pPr lvl="2"/>
            <a:r>
              <a:rPr lang="nl-BE" dirty="0" smtClean="0"/>
              <a:t>20 à 25 liter</a:t>
            </a:r>
          </a:p>
          <a:p>
            <a:pPr lvl="2"/>
            <a:r>
              <a:rPr lang="nl-BE" dirty="0" smtClean="0"/>
              <a:t>Beperkt hergebruik</a:t>
            </a:r>
          </a:p>
          <a:p>
            <a:pPr lvl="2"/>
            <a:r>
              <a:rPr lang="nl-BE" dirty="0" smtClean="0"/>
              <a:t>Waarborg: 8,5 euro</a:t>
            </a:r>
          </a:p>
          <a:p>
            <a:pPr lvl="2"/>
            <a:r>
              <a:rPr lang="nl-BE" dirty="0" smtClean="0"/>
              <a:t>Verwerkingskost: 39,5 euro/ton</a:t>
            </a:r>
          </a:p>
          <a:p>
            <a:r>
              <a:rPr lang="nl-BE" b="1" dirty="0" smtClean="0"/>
              <a:t>Metalen vaten</a:t>
            </a:r>
          </a:p>
          <a:p>
            <a:pPr lvl="1"/>
            <a:r>
              <a:rPr lang="nl-BE" dirty="0" smtClean="0"/>
              <a:t>Huidige situatie</a:t>
            </a:r>
          </a:p>
          <a:p>
            <a:pPr lvl="2"/>
            <a:r>
              <a:rPr lang="nl-BE" dirty="0" smtClean="0"/>
              <a:t>216 liter</a:t>
            </a:r>
          </a:p>
          <a:p>
            <a:pPr lvl="2"/>
            <a:r>
              <a:rPr lang="nl-BE" dirty="0" smtClean="0"/>
              <a:t>Hergebruik</a:t>
            </a:r>
          </a:p>
          <a:p>
            <a:pPr lvl="2"/>
            <a:r>
              <a:rPr lang="nl-BE" dirty="0" smtClean="0"/>
              <a:t>Waarborg: 30 euro</a:t>
            </a:r>
          </a:p>
          <a:p>
            <a:pPr lvl="2"/>
            <a:r>
              <a:rPr lang="nl-BE" dirty="0" smtClean="0"/>
              <a:t>Verwerkingskost: 14, 5 euro</a:t>
            </a:r>
          </a:p>
          <a:p>
            <a:pPr lvl="1"/>
            <a:endParaRPr lang="nl-BE" dirty="0" smtClean="0"/>
          </a:p>
          <a:p>
            <a:pPr lvl="1"/>
            <a:endParaRPr lang="nl-BE" dirty="0" smtClean="0"/>
          </a:p>
          <a:p>
            <a:pPr lvl="1"/>
            <a:endParaRPr lang="nl-BE" dirty="0" smtClean="0"/>
          </a:p>
          <a:p>
            <a:pPr lvl="1"/>
            <a:endParaRPr lang="nl-B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Afval - </a:t>
            </a:r>
            <a:r>
              <a:rPr lang="nl-BE" cap="small" dirty="0" smtClean="0"/>
              <a:t>bedrijfsafval</a:t>
            </a:r>
            <a:endParaRPr lang="nl-BE" cap="small" dirty="0"/>
          </a:p>
        </p:txBody>
      </p:sp>
      <p:sp>
        <p:nvSpPr>
          <p:cNvPr id="3" name="Tijdelijke aanduiding voor inhoud 2"/>
          <p:cNvSpPr>
            <a:spLocks noGrp="1"/>
          </p:cNvSpPr>
          <p:nvPr>
            <p:ph sz="quarter" idx="1"/>
          </p:nvPr>
        </p:nvSpPr>
        <p:spPr/>
        <p:txBody>
          <a:bodyPr/>
          <a:lstStyle/>
          <a:p>
            <a:r>
              <a:rPr lang="nl-BE" b="1" dirty="0" smtClean="0"/>
              <a:t>Kunststof bidons en metalen vaten</a:t>
            </a:r>
          </a:p>
          <a:p>
            <a:pPr lvl="1"/>
            <a:r>
              <a:rPr lang="nl-BE" dirty="0" smtClean="0"/>
              <a:t>Aanbevelingen (gelden algemeen)</a:t>
            </a:r>
          </a:p>
          <a:p>
            <a:pPr lvl="2"/>
            <a:r>
              <a:rPr lang="nl-BE" dirty="0" smtClean="0"/>
              <a:t>Waarborgsysteem</a:t>
            </a:r>
          </a:p>
          <a:p>
            <a:pPr lvl="2"/>
            <a:r>
              <a:rPr lang="nl-BE" dirty="0" smtClean="0"/>
              <a:t>Verhoogde prijszetting bij verloren verpakking</a:t>
            </a:r>
          </a:p>
          <a:p>
            <a:pPr lvl="2"/>
            <a:r>
              <a:rPr lang="nl-BE" dirty="0" smtClean="0"/>
              <a:t>Externe reiniging en aankoop bij dezelfde firma</a:t>
            </a:r>
          </a:p>
          <a:p>
            <a:pPr lvl="2"/>
            <a:r>
              <a:rPr lang="nl-BE" dirty="0" smtClean="0"/>
              <a:t>Efficiënt ophaalsysteem</a:t>
            </a:r>
          </a:p>
          <a:p>
            <a:pPr lvl="1"/>
            <a:endParaRPr lang="nl-BE"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Afval - </a:t>
            </a:r>
            <a:r>
              <a:rPr lang="nl-BE" cap="small" dirty="0" smtClean="0"/>
              <a:t>bedrijfsafval</a:t>
            </a:r>
            <a:endParaRPr lang="nl-BE" dirty="0"/>
          </a:p>
        </p:txBody>
      </p:sp>
      <p:sp>
        <p:nvSpPr>
          <p:cNvPr id="3" name="Tijdelijke aanduiding voor inhoud 2"/>
          <p:cNvSpPr>
            <a:spLocks noGrp="1"/>
          </p:cNvSpPr>
          <p:nvPr>
            <p:ph sz="quarter" idx="1"/>
          </p:nvPr>
        </p:nvSpPr>
        <p:spPr/>
        <p:txBody>
          <a:bodyPr/>
          <a:lstStyle/>
          <a:p>
            <a:r>
              <a:rPr lang="nl-BE" b="1" dirty="0" err="1" smtClean="0"/>
              <a:t>IBC’s</a:t>
            </a:r>
            <a:endParaRPr lang="nl-BE" b="1" dirty="0" smtClean="0"/>
          </a:p>
          <a:p>
            <a:pPr lvl="1"/>
            <a:r>
              <a:rPr lang="nl-BE" dirty="0" smtClean="0"/>
              <a:t>Huidige situatie</a:t>
            </a:r>
          </a:p>
          <a:p>
            <a:pPr lvl="2"/>
            <a:r>
              <a:rPr lang="nl-BE" dirty="0" smtClean="0"/>
              <a:t>1 m³</a:t>
            </a:r>
          </a:p>
          <a:p>
            <a:pPr lvl="2"/>
            <a:r>
              <a:rPr lang="nl-BE" dirty="0" smtClean="0"/>
              <a:t>Veel hergebruik</a:t>
            </a:r>
          </a:p>
          <a:p>
            <a:pPr lvl="2"/>
            <a:r>
              <a:rPr lang="nl-BE" dirty="0" smtClean="0"/>
              <a:t>Waarborg</a:t>
            </a:r>
          </a:p>
          <a:p>
            <a:pPr lvl="3"/>
            <a:r>
              <a:rPr lang="nl-BE" dirty="0" smtClean="0"/>
              <a:t>Lichte: 300 euro</a:t>
            </a:r>
          </a:p>
          <a:p>
            <a:pPr lvl="3"/>
            <a:r>
              <a:rPr lang="nl-BE" dirty="0" smtClean="0"/>
              <a:t>Zware: 1750 -2500 euro</a:t>
            </a:r>
          </a:p>
          <a:p>
            <a:pPr lvl="2"/>
            <a:r>
              <a:rPr lang="nl-BE" dirty="0" smtClean="0"/>
              <a:t>Verwerkingskost: 14,5 euro/ton</a:t>
            </a:r>
            <a:endParaRPr lang="nl-B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Afval - </a:t>
            </a:r>
            <a:r>
              <a:rPr lang="nl-BE" cap="small" dirty="0" smtClean="0"/>
              <a:t>bedrijfsafval</a:t>
            </a:r>
            <a:endParaRPr lang="nl-BE" cap="small" dirty="0"/>
          </a:p>
        </p:txBody>
      </p:sp>
      <p:sp>
        <p:nvSpPr>
          <p:cNvPr id="3" name="Tijdelijke aanduiding voor inhoud 2"/>
          <p:cNvSpPr>
            <a:spLocks noGrp="1"/>
          </p:cNvSpPr>
          <p:nvPr>
            <p:ph sz="quarter" idx="1"/>
          </p:nvPr>
        </p:nvSpPr>
        <p:spPr/>
        <p:txBody>
          <a:bodyPr/>
          <a:lstStyle/>
          <a:p>
            <a:r>
              <a:rPr lang="nl-BE" b="1" dirty="0" err="1" smtClean="0"/>
              <a:t>IBC’s</a:t>
            </a:r>
            <a:endParaRPr lang="nl-BE" b="1" dirty="0" smtClean="0"/>
          </a:p>
          <a:p>
            <a:pPr lvl="1"/>
            <a:r>
              <a:rPr lang="nl-BE" dirty="0" smtClean="0"/>
              <a:t>Aanbevelingen </a:t>
            </a:r>
          </a:p>
          <a:p>
            <a:pPr lvl="2"/>
            <a:r>
              <a:rPr lang="nl-BE" dirty="0" smtClean="0"/>
              <a:t>Toeschrijven aan specifiek product</a:t>
            </a:r>
          </a:p>
          <a:p>
            <a:pPr lvl="2"/>
            <a:r>
              <a:rPr lang="nl-BE" dirty="0" smtClean="0"/>
              <a:t>Verzegeling verpakking</a:t>
            </a:r>
          </a:p>
          <a:p>
            <a:pPr lvl="2"/>
            <a:r>
              <a:rPr lang="nl-BE" dirty="0" smtClean="0"/>
              <a:t>Maximaal gebruik</a:t>
            </a:r>
          </a:p>
          <a:p>
            <a:pPr lvl="2"/>
            <a:r>
              <a:rPr lang="nl-BE" dirty="0" smtClean="0"/>
              <a:t>Enkel binnenbox vervangen</a:t>
            </a:r>
          </a:p>
          <a:p>
            <a:pPr lvl="1"/>
            <a:endParaRPr lang="nl-BE" b="1" dirty="0" smtClean="0"/>
          </a:p>
          <a:p>
            <a:pPr lvl="1"/>
            <a:endParaRPr lang="nl-BE" b="1" dirty="0" smtClean="0"/>
          </a:p>
          <a:p>
            <a:endParaRPr lang="nl-B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Afval - </a:t>
            </a:r>
            <a:r>
              <a:rPr lang="nl-BE" cap="small" dirty="0" smtClean="0"/>
              <a:t>bedrijfsafval</a:t>
            </a:r>
            <a:endParaRPr lang="nl-BE" dirty="0"/>
          </a:p>
        </p:txBody>
      </p:sp>
      <p:sp>
        <p:nvSpPr>
          <p:cNvPr id="3" name="Tijdelijke aanduiding voor inhoud 2"/>
          <p:cNvSpPr>
            <a:spLocks noGrp="1"/>
          </p:cNvSpPr>
          <p:nvPr>
            <p:ph sz="quarter" idx="1"/>
          </p:nvPr>
        </p:nvSpPr>
        <p:spPr/>
        <p:txBody>
          <a:bodyPr>
            <a:normAutofit/>
          </a:bodyPr>
          <a:lstStyle/>
          <a:p>
            <a:r>
              <a:rPr lang="nl-BE" b="1" dirty="0" smtClean="0"/>
              <a:t>Wikkelfolie</a:t>
            </a:r>
          </a:p>
          <a:p>
            <a:pPr lvl="1"/>
            <a:r>
              <a:rPr lang="nl-BE" dirty="0" smtClean="0"/>
              <a:t>Huidige situatie</a:t>
            </a:r>
          </a:p>
          <a:p>
            <a:pPr lvl="2"/>
            <a:r>
              <a:rPr lang="en-US" dirty="0" smtClean="0"/>
              <a:t>Transport</a:t>
            </a:r>
          </a:p>
          <a:p>
            <a:pPr lvl="2"/>
            <a:r>
              <a:rPr lang="en-US" dirty="0" err="1" smtClean="0"/>
              <a:t>Geen</a:t>
            </a:r>
            <a:r>
              <a:rPr lang="en-US" dirty="0" smtClean="0"/>
              <a:t> </a:t>
            </a:r>
            <a:r>
              <a:rPr lang="en-US" dirty="0" err="1" smtClean="0"/>
              <a:t>hergebruik</a:t>
            </a:r>
            <a:endParaRPr lang="en-US" dirty="0" smtClean="0"/>
          </a:p>
          <a:p>
            <a:pPr lvl="2"/>
            <a:r>
              <a:rPr lang="en-US" dirty="0" err="1" smtClean="0"/>
              <a:t>Persing</a:t>
            </a:r>
            <a:r>
              <a:rPr lang="en-US" dirty="0" smtClean="0"/>
              <a:t> tot </a:t>
            </a:r>
            <a:r>
              <a:rPr lang="en-US" dirty="0" err="1" smtClean="0"/>
              <a:t>balen</a:t>
            </a:r>
            <a:endParaRPr lang="en-US" dirty="0" smtClean="0"/>
          </a:p>
          <a:p>
            <a:pPr lvl="2">
              <a:buNone/>
            </a:pPr>
            <a:endParaRPr lang="en-US" dirty="0" smtClean="0"/>
          </a:p>
          <a:p>
            <a:pPr lvl="1"/>
            <a:r>
              <a:rPr lang="nl-BE" dirty="0" smtClean="0"/>
              <a:t>Aanbevelingen</a:t>
            </a:r>
          </a:p>
          <a:p>
            <a:pPr lvl="2"/>
            <a:r>
              <a:rPr lang="nl-BE" dirty="0" smtClean="0"/>
              <a:t>Persmachine</a:t>
            </a:r>
          </a:p>
          <a:p>
            <a:pPr lvl="2"/>
            <a:r>
              <a:rPr lang="nl-BE" dirty="0" smtClean="0"/>
              <a:t>Recyclageforfait VAL-I-PAC: 35 euro/ton</a:t>
            </a:r>
          </a:p>
          <a:p>
            <a:endParaRPr lang="en-US" dirty="0" smtClean="0"/>
          </a:p>
          <a:p>
            <a:endParaRPr lang="en-US" dirty="0" smtClean="0"/>
          </a:p>
          <a:p>
            <a:pPr lvl="1"/>
            <a:endParaRPr lang="en-US" dirty="0" smtClean="0"/>
          </a:p>
          <a:p>
            <a:pPr lvl="1"/>
            <a:endParaRPr lang="nl-B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Afval - </a:t>
            </a:r>
            <a:r>
              <a:rPr lang="nl-BE" cap="small" dirty="0" smtClean="0"/>
              <a:t>bedrijfsafval</a:t>
            </a:r>
            <a:endParaRPr lang="nl-BE" cap="small" dirty="0"/>
          </a:p>
        </p:txBody>
      </p:sp>
      <p:sp>
        <p:nvSpPr>
          <p:cNvPr id="3" name="Tijdelijke aanduiding voor inhoud 2"/>
          <p:cNvSpPr>
            <a:spLocks noGrp="1"/>
          </p:cNvSpPr>
          <p:nvPr>
            <p:ph sz="quarter" idx="1"/>
          </p:nvPr>
        </p:nvSpPr>
        <p:spPr/>
        <p:txBody>
          <a:bodyPr/>
          <a:lstStyle/>
          <a:p>
            <a:r>
              <a:rPr lang="nl-BE" b="1" dirty="0" smtClean="0"/>
              <a:t>Productafval</a:t>
            </a:r>
          </a:p>
          <a:p>
            <a:pPr lvl="1"/>
            <a:r>
              <a:rPr lang="nl-BE" dirty="0" smtClean="0"/>
              <a:t>Huidige situatie</a:t>
            </a:r>
          </a:p>
          <a:p>
            <a:pPr lvl="2"/>
            <a:r>
              <a:rPr lang="nl-BE" dirty="0" smtClean="0"/>
              <a:t>Reiniging van vulbuizen</a:t>
            </a:r>
          </a:p>
          <a:p>
            <a:pPr lvl="2"/>
            <a:r>
              <a:rPr lang="nl-BE" dirty="0" smtClean="0"/>
              <a:t>Stikstof, droge lucht, product zelf, water</a:t>
            </a:r>
          </a:p>
          <a:p>
            <a:pPr lvl="2"/>
            <a:r>
              <a:rPr lang="nl-BE" dirty="0" smtClean="0"/>
              <a:t>30 à 50 kg</a:t>
            </a:r>
          </a:p>
          <a:p>
            <a:pPr lvl="2">
              <a:buNone/>
            </a:pPr>
            <a:endParaRPr lang="nl-BE" b="1" dirty="0" smtClean="0"/>
          </a:p>
          <a:p>
            <a:pPr lvl="1"/>
            <a:r>
              <a:rPr lang="nl-BE" dirty="0" smtClean="0"/>
              <a:t>Aanbevelingen</a:t>
            </a:r>
          </a:p>
          <a:p>
            <a:pPr lvl="2"/>
            <a:r>
              <a:rPr lang="nl-BE" dirty="0" smtClean="0"/>
              <a:t>Hergebruik voor mengsels</a:t>
            </a:r>
          </a:p>
          <a:p>
            <a:pPr lvl="2"/>
            <a:r>
              <a:rPr lang="nl-BE" dirty="0" smtClean="0"/>
              <a:t>Hergebruik voor verdunningen</a:t>
            </a:r>
          </a:p>
          <a:p>
            <a:pPr>
              <a:buNone/>
            </a:pPr>
            <a:endParaRPr lang="nl-BE"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cap="small" dirty="0" smtClean="0"/>
              <a:t>Bespreking aspecten - afval</a:t>
            </a:r>
            <a:endParaRPr lang="nl-BE" cap="small" dirty="0"/>
          </a:p>
        </p:txBody>
      </p:sp>
      <p:sp>
        <p:nvSpPr>
          <p:cNvPr id="3" name="Tijdelijke aanduiding voor inhoud 2"/>
          <p:cNvSpPr>
            <a:spLocks noGrp="1"/>
          </p:cNvSpPr>
          <p:nvPr>
            <p:ph sz="quarter" idx="1"/>
          </p:nvPr>
        </p:nvSpPr>
        <p:spPr/>
        <p:txBody>
          <a:bodyPr/>
          <a:lstStyle/>
          <a:p>
            <a:pPr marL="514350" indent="-514350">
              <a:buFont typeface="+mj-lt"/>
              <a:buAutoNum type="arabicPeriod"/>
            </a:pPr>
            <a:r>
              <a:rPr lang="nl-BE" cap="small" dirty="0" smtClean="0"/>
              <a:t>Bedrijfsafval</a:t>
            </a:r>
          </a:p>
          <a:p>
            <a:pPr marL="514350" indent="-514350">
              <a:buFont typeface="+mj-lt"/>
              <a:buAutoNum type="arabicPeriod"/>
            </a:pPr>
            <a:endParaRPr lang="nl-BE" dirty="0"/>
          </a:p>
          <a:p>
            <a:pPr marL="514350" indent="-514350">
              <a:buFont typeface="+mj-lt"/>
              <a:buAutoNum type="arabicPeriod"/>
            </a:pPr>
            <a:r>
              <a:rPr lang="nl-BE" b="1" cap="small" dirty="0"/>
              <a:t>Huishoudelijk afval</a:t>
            </a:r>
          </a:p>
          <a:p>
            <a:pPr marL="514350" indent="-514350"/>
            <a:endParaRPr lang="nl-BE" dirty="0" smtClean="0"/>
          </a:p>
          <a:p>
            <a:pPr marL="514350" indent="-514350"/>
            <a:endParaRPr lang="nl-BE" dirty="0" smtClean="0"/>
          </a:p>
          <a:p>
            <a:pPr marL="514350" indent="-514350">
              <a:buFont typeface="+mj-lt"/>
              <a:buAutoNum type="arabicPeriod"/>
            </a:pPr>
            <a:endParaRPr lang="nl-B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Afval </a:t>
            </a:r>
            <a:r>
              <a:rPr lang="nl-BE" cap="small" dirty="0" smtClean="0"/>
              <a:t>– </a:t>
            </a:r>
            <a:r>
              <a:rPr lang="nl-BE" cap="small" dirty="0" smtClean="0"/>
              <a:t>huishoudelijk afval</a:t>
            </a:r>
            <a:endParaRPr lang="nl-BE" cap="small" dirty="0"/>
          </a:p>
        </p:txBody>
      </p:sp>
      <p:sp>
        <p:nvSpPr>
          <p:cNvPr id="3" name="Tijdelijke aanduiding voor inhoud 2"/>
          <p:cNvSpPr>
            <a:spLocks noGrp="1"/>
          </p:cNvSpPr>
          <p:nvPr>
            <p:ph sz="quarter" idx="1"/>
          </p:nvPr>
        </p:nvSpPr>
        <p:spPr/>
        <p:txBody>
          <a:bodyPr/>
          <a:lstStyle/>
          <a:p>
            <a:r>
              <a:rPr lang="nl-BE" b="1" dirty="0" smtClean="0"/>
              <a:t>Huidige situatie</a:t>
            </a:r>
          </a:p>
          <a:p>
            <a:pPr lvl="1"/>
            <a:r>
              <a:rPr lang="nl-BE" dirty="0" smtClean="0"/>
              <a:t>Sorteren</a:t>
            </a:r>
          </a:p>
          <a:p>
            <a:pPr lvl="2"/>
            <a:r>
              <a:rPr lang="nl-BE" dirty="0" smtClean="0"/>
              <a:t>Rest, papier en karton, PMD, glas</a:t>
            </a:r>
          </a:p>
          <a:p>
            <a:pPr lvl="2"/>
            <a:r>
              <a:rPr lang="nl-BE" dirty="0" smtClean="0"/>
              <a:t>Andere</a:t>
            </a:r>
          </a:p>
          <a:p>
            <a:pPr lvl="1"/>
            <a:r>
              <a:rPr lang="nl-BE" dirty="0" smtClean="0"/>
              <a:t>Elektronisch factureren</a:t>
            </a:r>
          </a:p>
          <a:p>
            <a:pPr lvl="1">
              <a:buNone/>
            </a:pPr>
            <a:endParaRPr lang="nl-B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Afval </a:t>
            </a:r>
            <a:r>
              <a:rPr lang="nl-BE" cap="small" dirty="0" smtClean="0"/>
              <a:t>– </a:t>
            </a:r>
            <a:r>
              <a:rPr lang="nl-BE" cap="small" dirty="0" smtClean="0"/>
              <a:t>huishoudelijk afval</a:t>
            </a:r>
            <a:endParaRPr lang="nl-BE" dirty="0"/>
          </a:p>
        </p:txBody>
      </p:sp>
      <p:sp>
        <p:nvSpPr>
          <p:cNvPr id="3" name="Tijdelijke aanduiding voor inhoud 2"/>
          <p:cNvSpPr>
            <a:spLocks noGrp="1"/>
          </p:cNvSpPr>
          <p:nvPr>
            <p:ph sz="quarter" idx="1"/>
          </p:nvPr>
        </p:nvSpPr>
        <p:spPr/>
        <p:txBody>
          <a:bodyPr>
            <a:normAutofit/>
          </a:bodyPr>
          <a:lstStyle/>
          <a:p>
            <a:r>
              <a:rPr lang="nl-BE" b="1" dirty="0" smtClean="0"/>
              <a:t>Aanbevelingen</a:t>
            </a:r>
          </a:p>
          <a:p>
            <a:pPr lvl="1"/>
            <a:r>
              <a:rPr lang="nl-BE" dirty="0" smtClean="0"/>
              <a:t>Sorteren</a:t>
            </a:r>
          </a:p>
          <a:p>
            <a:pPr lvl="2"/>
            <a:r>
              <a:rPr lang="nl-BE" dirty="0" smtClean="0"/>
              <a:t>Containerforfait</a:t>
            </a:r>
          </a:p>
          <a:p>
            <a:pPr lvl="1"/>
            <a:r>
              <a:rPr lang="nl-BE" dirty="0" smtClean="0"/>
              <a:t>Elektronisch factureren</a:t>
            </a:r>
          </a:p>
          <a:p>
            <a:pPr lvl="2"/>
            <a:r>
              <a:rPr lang="nl-BE" dirty="0" smtClean="0"/>
              <a:t>E-mail met PDF</a:t>
            </a:r>
          </a:p>
          <a:p>
            <a:pPr lvl="2"/>
            <a:r>
              <a:rPr lang="nl-BE" dirty="0" smtClean="0"/>
              <a:t>Software</a:t>
            </a:r>
          </a:p>
          <a:p>
            <a:pPr lvl="2"/>
            <a:r>
              <a:rPr lang="nl-BE" dirty="0" smtClean="0"/>
              <a:t>Webportaal</a:t>
            </a:r>
          </a:p>
          <a:p>
            <a:pPr lvl="2"/>
            <a:r>
              <a:rPr lang="nl-BE" dirty="0" smtClean="0"/>
              <a:t>Keuze aan de klant</a:t>
            </a:r>
          </a:p>
          <a:p>
            <a:pPr lvl="2"/>
            <a:r>
              <a:rPr lang="nl-BE" dirty="0" smtClean="0"/>
              <a:t>Praktijk: vooral grote klanten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cap="small" dirty="0"/>
              <a:t>Overzicht</a:t>
            </a:r>
          </a:p>
        </p:txBody>
      </p:sp>
      <p:sp>
        <p:nvSpPr>
          <p:cNvPr id="3" name="Tijdelijke aanduiding voor inhoud 2"/>
          <p:cNvSpPr>
            <a:spLocks noGrp="1"/>
          </p:cNvSpPr>
          <p:nvPr>
            <p:ph sz="quarter" idx="1"/>
          </p:nvPr>
        </p:nvSpPr>
        <p:spPr/>
        <p:txBody>
          <a:bodyPr>
            <a:normAutofit/>
          </a:bodyPr>
          <a:lstStyle/>
          <a:p>
            <a:r>
              <a:rPr lang="nl-BE" dirty="0" smtClean="0"/>
              <a:t>Inleiding</a:t>
            </a:r>
          </a:p>
          <a:p>
            <a:r>
              <a:rPr lang="nl-BE" dirty="0" smtClean="0"/>
              <a:t>Methodologie</a:t>
            </a:r>
          </a:p>
          <a:p>
            <a:r>
              <a:rPr lang="nl-BE" b="1" dirty="0" smtClean="0"/>
              <a:t>Bespreking aspecten</a:t>
            </a:r>
          </a:p>
          <a:p>
            <a:pPr lvl="1"/>
            <a:r>
              <a:rPr lang="nl-BE" dirty="0" smtClean="0"/>
              <a:t>Afval</a:t>
            </a:r>
          </a:p>
          <a:p>
            <a:pPr lvl="1"/>
            <a:r>
              <a:rPr lang="nl-BE" b="1" dirty="0" smtClean="0"/>
              <a:t>Mobiliteit</a:t>
            </a:r>
          </a:p>
          <a:p>
            <a:pPr lvl="1"/>
            <a:r>
              <a:rPr lang="nl-BE" dirty="0" smtClean="0"/>
              <a:t>Water</a:t>
            </a:r>
          </a:p>
          <a:p>
            <a:pPr lvl="1"/>
            <a:r>
              <a:rPr lang="nl-BE" dirty="0" smtClean="0"/>
              <a:t>Energie</a:t>
            </a:r>
          </a:p>
          <a:p>
            <a:pPr lvl="1"/>
            <a:r>
              <a:rPr lang="nl-BE" dirty="0" smtClean="0"/>
              <a:t>certificaten</a:t>
            </a:r>
          </a:p>
          <a:p>
            <a:r>
              <a:rPr lang="nl-BE" dirty="0" smtClean="0"/>
              <a:t>Investeringsanalyse zonnepanelen</a:t>
            </a:r>
          </a:p>
          <a:p>
            <a:r>
              <a:rPr lang="nl-BE" dirty="0" smtClean="0"/>
              <a:t>Conclusie</a:t>
            </a:r>
            <a:endParaRPr lang="nl-B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cap="small" dirty="0" smtClean="0"/>
              <a:t>Overzicht</a:t>
            </a:r>
            <a:endParaRPr lang="nl-BE" cap="small" dirty="0"/>
          </a:p>
        </p:txBody>
      </p:sp>
      <p:sp>
        <p:nvSpPr>
          <p:cNvPr id="3" name="Tijdelijke aanduiding voor inhoud 2"/>
          <p:cNvSpPr>
            <a:spLocks noGrp="1"/>
          </p:cNvSpPr>
          <p:nvPr>
            <p:ph sz="quarter" idx="1"/>
          </p:nvPr>
        </p:nvSpPr>
        <p:spPr/>
        <p:txBody>
          <a:bodyPr>
            <a:normAutofit/>
          </a:bodyPr>
          <a:lstStyle/>
          <a:p>
            <a:r>
              <a:rPr lang="nl-BE" b="1" dirty="0" smtClean="0"/>
              <a:t>Inleiding</a:t>
            </a:r>
          </a:p>
          <a:p>
            <a:r>
              <a:rPr lang="nl-BE" dirty="0" smtClean="0"/>
              <a:t>Methodologie</a:t>
            </a:r>
          </a:p>
          <a:p>
            <a:r>
              <a:rPr lang="nl-BE" dirty="0" smtClean="0"/>
              <a:t>Bespreking aspecten</a:t>
            </a:r>
          </a:p>
          <a:p>
            <a:pPr lvl="1"/>
            <a:r>
              <a:rPr lang="nl-BE" dirty="0" smtClean="0"/>
              <a:t>Afval</a:t>
            </a:r>
          </a:p>
          <a:p>
            <a:pPr lvl="1"/>
            <a:r>
              <a:rPr lang="nl-BE" dirty="0" smtClean="0"/>
              <a:t>Mobiliteit</a:t>
            </a:r>
          </a:p>
          <a:p>
            <a:pPr lvl="1"/>
            <a:r>
              <a:rPr lang="nl-BE" dirty="0" smtClean="0"/>
              <a:t>Water</a:t>
            </a:r>
          </a:p>
          <a:p>
            <a:pPr lvl="1"/>
            <a:r>
              <a:rPr lang="nl-BE" dirty="0" smtClean="0"/>
              <a:t>Energie</a:t>
            </a:r>
          </a:p>
          <a:p>
            <a:pPr lvl="1"/>
            <a:r>
              <a:rPr lang="nl-BE" dirty="0" smtClean="0"/>
              <a:t>Certificaten</a:t>
            </a:r>
          </a:p>
          <a:p>
            <a:pPr lvl="1"/>
            <a:r>
              <a:rPr lang="nl-BE" dirty="0" smtClean="0"/>
              <a:t>Prestatie-indicatoren</a:t>
            </a:r>
          </a:p>
          <a:p>
            <a:r>
              <a:rPr lang="nl-BE" dirty="0" smtClean="0"/>
              <a:t>Investeringsanalyse zonnepanelen</a:t>
            </a:r>
          </a:p>
          <a:p>
            <a:r>
              <a:rPr lang="nl-BE" dirty="0" smtClean="0"/>
              <a:t>Conclusie</a:t>
            </a:r>
            <a:endParaRPr lang="nl-B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cap="small" dirty="0" smtClean="0"/>
              <a:t>Bespreking aspecten – mobiliteit</a:t>
            </a:r>
            <a:endParaRPr lang="nl-BE" dirty="0"/>
          </a:p>
        </p:txBody>
      </p:sp>
      <p:sp>
        <p:nvSpPr>
          <p:cNvPr id="3" name="Tijdelijke aanduiding voor inhoud 2"/>
          <p:cNvSpPr>
            <a:spLocks noGrp="1"/>
          </p:cNvSpPr>
          <p:nvPr>
            <p:ph sz="quarter" idx="1"/>
          </p:nvPr>
        </p:nvSpPr>
        <p:spPr/>
        <p:txBody>
          <a:bodyPr/>
          <a:lstStyle/>
          <a:p>
            <a:pPr marL="514350" indent="-514350">
              <a:buFont typeface="+mj-lt"/>
              <a:buAutoNum type="arabicPeriod"/>
            </a:pPr>
            <a:r>
              <a:rPr lang="nl-BE" b="1" cap="small" dirty="0" smtClean="0"/>
              <a:t>Woon – werkverkeer</a:t>
            </a:r>
          </a:p>
          <a:p>
            <a:pPr marL="914400" lvl="1" indent="-514350"/>
            <a:r>
              <a:rPr lang="nl-BE" dirty="0" smtClean="0"/>
              <a:t>Algemeen </a:t>
            </a:r>
          </a:p>
          <a:p>
            <a:pPr marL="914400" lvl="1" indent="-514350"/>
            <a:r>
              <a:rPr lang="nl-BE" dirty="0" smtClean="0"/>
              <a:t>Wagen</a:t>
            </a:r>
          </a:p>
          <a:p>
            <a:pPr marL="914400" lvl="1" indent="-514350"/>
            <a:r>
              <a:rPr lang="nl-BE" dirty="0" smtClean="0"/>
              <a:t>Openbaar vervoer</a:t>
            </a:r>
          </a:p>
          <a:p>
            <a:pPr marL="914400" lvl="1" indent="-514350"/>
            <a:r>
              <a:rPr lang="nl-BE" dirty="0" smtClean="0"/>
              <a:t>Carpool</a:t>
            </a:r>
          </a:p>
          <a:p>
            <a:pPr marL="914400" lvl="1" indent="-514350"/>
            <a:r>
              <a:rPr lang="nl-BE" dirty="0" smtClean="0"/>
              <a:t>fiets</a:t>
            </a:r>
          </a:p>
          <a:p>
            <a:pPr marL="514350" indent="-514350">
              <a:buFont typeface="+mj-lt"/>
              <a:buAutoNum type="arabicPeriod"/>
            </a:pPr>
            <a:r>
              <a:rPr lang="nl-BE" cap="small" dirty="0" smtClean="0"/>
              <a:t>Transport van goederen</a:t>
            </a:r>
            <a:endParaRPr lang="nl-BE" cap="smal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cap="small" dirty="0" smtClean="0"/>
              <a:t>Mobiliteit – </a:t>
            </a:r>
            <a:r>
              <a:rPr lang="nl-BE" cap="small" dirty="0" smtClean="0"/>
              <a:t>woon-werkverkeer</a:t>
            </a:r>
            <a:endParaRPr lang="nl-BE" dirty="0"/>
          </a:p>
        </p:txBody>
      </p:sp>
      <p:sp>
        <p:nvSpPr>
          <p:cNvPr id="3" name="Tijdelijke aanduiding voor inhoud 2"/>
          <p:cNvSpPr>
            <a:spLocks noGrp="1"/>
          </p:cNvSpPr>
          <p:nvPr>
            <p:ph sz="quarter" idx="1"/>
          </p:nvPr>
        </p:nvSpPr>
        <p:spPr/>
        <p:txBody>
          <a:bodyPr/>
          <a:lstStyle/>
          <a:p>
            <a:r>
              <a:rPr lang="nl-BE" b="1" dirty="0" smtClean="0"/>
              <a:t>Algemeen</a:t>
            </a:r>
          </a:p>
          <a:p>
            <a:pPr lvl="1"/>
            <a:r>
              <a:rPr lang="nl-BE" dirty="0" smtClean="0"/>
              <a:t>Huidige situatie</a:t>
            </a:r>
          </a:p>
          <a:p>
            <a:pPr lvl="2"/>
            <a:r>
              <a:rPr lang="nl-BE" dirty="0" smtClean="0"/>
              <a:t>Hoofdzakelijk gebruik van wagen</a:t>
            </a:r>
          </a:p>
          <a:p>
            <a:pPr lvl="2"/>
            <a:r>
              <a:rPr lang="nl-BE" dirty="0" smtClean="0"/>
              <a:t>Flexibele werkuren</a:t>
            </a:r>
          </a:p>
          <a:p>
            <a:pPr lvl="2"/>
            <a:r>
              <a:rPr lang="nl-BE" dirty="0" smtClean="0"/>
              <a:t>Teleconferenties</a:t>
            </a:r>
          </a:p>
          <a:p>
            <a:pPr lvl="1"/>
            <a:r>
              <a:rPr lang="nl-BE" dirty="0" smtClean="0"/>
              <a:t>Aanbevelingen </a:t>
            </a:r>
          </a:p>
          <a:p>
            <a:pPr lvl="2"/>
            <a:r>
              <a:rPr lang="nl-BE" dirty="0" smtClean="0"/>
              <a:t>Provinciale mobiliteitspunten</a:t>
            </a:r>
          </a:p>
          <a:p>
            <a:pPr lvl="2"/>
            <a:r>
              <a:rPr lang="nl-BE" dirty="0" smtClean="0"/>
              <a:t>Toolbox voor mobiliteitsmanagement</a:t>
            </a:r>
          </a:p>
          <a:p>
            <a:pPr lvl="2"/>
            <a:r>
              <a:rPr lang="nl-BE" dirty="0" smtClean="0"/>
              <a:t>Teleconferenties </a:t>
            </a:r>
          </a:p>
          <a:p>
            <a:pPr lvl="1"/>
            <a:endParaRPr lang="nl-B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Mobiliteit – </a:t>
            </a:r>
            <a:r>
              <a:rPr lang="nl-BE" cap="small" dirty="0" smtClean="0"/>
              <a:t>woon-werkverkeer</a:t>
            </a:r>
            <a:endParaRPr lang="nl-BE" cap="small" dirty="0"/>
          </a:p>
        </p:txBody>
      </p:sp>
      <p:sp>
        <p:nvSpPr>
          <p:cNvPr id="3" name="Tijdelijke aanduiding voor inhoud 2"/>
          <p:cNvSpPr>
            <a:spLocks noGrp="1"/>
          </p:cNvSpPr>
          <p:nvPr>
            <p:ph sz="quarter" idx="1"/>
          </p:nvPr>
        </p:nvSpPr>
        <p:spPr/>
        <p:txBody>
          <a:bodyPr>
            <a:normAutofit/>
          </a:bodyPr>
          <a:lstStyle/>
          <a:p>
            <a:r>
              <a:rPr lang="nl-BE" b="1" dirty="0" smtClean="0"/>
              <a:t>Wagen</a:t>
            </a:r>
          </a:p>
          <a:p>
            <a:pPr lvl="1"/>
            <a:r>
              <a:rPr lang="nl-BE" dirty="0" smtClean="0"/>
              <a:t>Huidige situatie</a:t>
            </a:r>
          </a:p>
          <a:p>
            <a:pPr lvl="2"/>
            <a:r>
              <a:rPr lang="nl-BE" dirty="0" smtClean="0"/>
              <a:t>33.5% bedrijfswagen</a:t>
            </a:r>
          </a:p>
          <a:p>
            <a:pPr lvl="2"/>
            <a:r>
              <a:rPr lang="nl-BE" dirty="0" smtClean="0"/>
              <a:t>Milieucriteria</a:t>
            </a:r>
          </a:p>
          <a:p>
            <a:pPr lvl="2"/>
            <a:endParaRPr lang="nl-BE" dirty="0" smtClean="0"/>
          </a:p>
          <a:p>
            <a:pPr lvl="1"/>
            <a:r>
              <a:rPr lang="nl-BE" dirty="0" smtClean="0"/>
              <a:t>Aanbevelingen</a:t>
            </a:r>
          </a:p>
          <a:p>
            <a:pPr lvl="2"/>
            <a:r>
              <a:rPr lang="nl-BE" dirty="0" smtClean="0"/>
              <a:t>Ecoscore</a:t>
            </a:r>
          </a:p>
          <a:p>
            <a:pPr lvl="2"/>
            <a:r>
              <a:rPr lang="nl-BE" dirty="0" smtClean="0"/>
              <a:t>Alternatieve aandrijfsystemen</a:t>
            </a:r>
          </a:p>
          <a:p>
            <a:pPr lvl="2"/>
            <a:r>
              <a:rPr lang="nl-BE" dirty="0" err="1" smtClean="0"/>
              <a:t>Eco-driving</a:t>
            </a:r>
            <a:endParaRPr lang="nl-BE" dirty="0" smtClean="0"/>
          </a:p>
          <a:p>
            <a:pPr lvl="2"/>
            <a:r>
              <a:rPr lang="nl-BE" dirty="0" smtClean="0"/>
              <a:t>Verlagen autovergoeding</a:t>
            </a:r>
          </a:p>
          <a:p>
            <a:pPr lvl="2"/>
            <a:endParaRPr lang="nl-BE" b="1" dirty="0" smtClean="0"/>
          </a:p>
          <a:p>
            <a:endParaRPr lang="nl-BE"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Mobiliteit – </a:t>
            </a:r>
            <a:r>
              <a:rPr lang="nl-BE" cap="small" dirty="0" smtClean="0"/>
              <a:t>woon-werkverkeer</a:t>
            </a:r>
            <a:endParaRPr lang="nl-BE" dirty="0"/>
          </a:p>
        </p:txBody>
      </p:sp>
      <p:sp>
        <p:nvSpPr>
          <p:cNvPr id="3" name="Tijdelijke aanduiding voor inhoud 2"/>
          <p:cNvSpPr>
            <a:spLocks noGrp="1"/>
          </p:cNvSpPr>
          <p:nvPr>
            <p:ph sz="quarter" idx="1"/>
          </p:nvPr>
        </p:nvSpPr>
        <p:spPr/>
        <p:txBody>
          <a:bodyPr>
            <a:normAutofit/>
          </a:bodyPr>
          <a:lstStyle/>
          <a:p>
            <a:r>
              <a:rPr lang="nl-BE" b="1" dirty="0" smtClean="0"/>
              <a:t>Openbaar vervoer</a:t>
            </a:r>
          </a:p>
          <a:p>
            <a:pPr lvl="1"/>
            <a:r>
              <a:rPr lang="nl-BE" dirty="0" smtClean="0"/>
              <a:t>Huidige situatie</a:t>
            </a:r>
          </a:p>
          <a:p>
            <a:pPr lvl="2"/>
            <a:r>
              <a:rPr lang="nl-BE" dirty="0" smtClean="0"/>
              <a:t>Beperkt gebruik</a:t>
            </a:r>
          </a:p>
          <a:p>
            <a:pPr lvl="2"/>
            <a:r>
              <a:rPr lang="nl-BE" dirty="0" smtClean="0"/>
              <a:t>Slechte verbinding</a:t>
            </a:r>
          </a:p>
          <a:p>
            <a:pPr lvl="2"/>
            <a:r>
              <a:rPr lang="nl-BE" dirty="0" err="1" smtClean="0"/>
              <a:t>derdebetalersregeling</a:t>
            </a:r>
            <a:endParaRPr lang="nl-BE" dirty="0" smtClean="0"/>
          </a:p>
          <a:p>
            <a:pPr lvl="2"/>
            <a:endParaRPr lang="nl-BE" dirty="0" smtClean="0"/>
          </a:p>
          <a:p>
            <a:pPr lvl="1"/>
            <a:r>
              <a:rPr lang="nl-BE" dirty="0" smtClean="0"/>
              <a:t>Aanbevelingen</a:t>
            </a:r>
          </a:p>
          <a:p>
            <a:pPr lvl="2"/>
            <a:r>
              <a:rPr lang="nl-BE" dirty="0" smtClean="0"/>
              <a:t>Kenbaar maken</a:t>
            </a:r>
          </a:p>
          <a:p>
            <a:pPr lvl="2"/>
            <a:r>
              <a:rPr lang="nl-BE" dirty="0" smtClean="0"/>
              <a:t>Financieel interessant maken</a:t>
            </a:r>
          </a:p>
          <a:p>
            <a:pPr lvl="3"/>
            <a:r>
              <a:rPr lang="nl-BE" dirty="0" smtClean="0"/>
              <a:t>Meer dan het wettelijke terugbetalen</a:t>
            </a:r>
          </a:p>
          <a:p>
            <a:pPr lvl="3"/>
            <a:r>
              <a:rPr lang="nl-BE" dirty="0" smtClean="0"/>
              <a:t>NMBS: 20-80 regeling</a:t>
            </a:r>
            <a:endParaRPr lang="nl-BE"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Mobiliteit – </a:t>
            </a:r>
            <a:r>
              <a:rPr lang="nl-BE" cap="small" dirty="0" smtClean="0"/>
              <a:t>woon-werkverkeer</a:t>
            </a:r>
            <a:endParaRPr lang="nl-BE" dirty="0"/>
          </a:p>
        </p:txBody>
      </p:sp>
      <p:sp>
        <p:nvSpPr>
          <p:cNvPr id="3" name="Tijdelijke aanduiding voor inhoud 2"/>
          <p:cNvSpPr>
            <a:spLocks noGrp="1"/>
          </p:cNvSpPr>
          <p:nvPr>
            <p:ph sz="quarter" idx="1"/>
          </p:nvPr>
        </p:nvSpPr>
        <p:spPr/>
        <p:txBody>
          <a:bodyPr/>
          <a:lstStyle/>
          <a:p>
            <a:r>
              <a:rPr lang="nl-BE" b="1" dirty="0" smtClean="0"/>
              <a:t>Carpoolen</a:t>
            </a:r>
          </a:p>
          <a:p>
            <a:pPr lvl="1"/>
            <a:r>
              <a:rPr lang="nl-BE" dirty="0" smtClean="0"/>
              <a:t>Huidige situatie</a:t>
            </a:r>
          </a:p>
          <a:p>
            <a:pPr lvl="2"/>
            <a:r>
              <a:rPr lang="nl-BE" dirty="0" smtClean="0"/>
              <a:t>Beperkt</a:t>
            </a:r>
          </a:p>
          <a:p>
            <a:pPr lvl="2">
              <a:buNone/>
            </a:pPr>
            <a:endParaRPr lang="nl-BE" dirty="0" smtClean="0"/>
          </a:p>
          <a:p>
            <a:pPr lvl="1"/>
            <a:r>
              <a:rPr lang="nl-BE" dirty="0" smtClean="0"/>
              <a:t>Aanbevelingen</a:t>
            </a:r>
          </a:p>
          <a:p>
            <a:pPr lvl="2"/>
            <a:r>
              <a:rPr lang="nl-BE" dirty="0" smtClean="0"/>
              <a:t>Nadelen carpoolen vermijden</a:t>
            </a:r>
          </a:p>
          <a:p>
            <a:pPr lvl="2"/>
            <a:r>
              <a:rPr lang="nl-BE" dirty="0" smtClean="0"/>
              <a:t>Carpoolers verbinden</a:t>
            </a:r>
          </a:p>
          <a:p>
            <a:pPr lvl="2"/>
            <a:r>
              <a:rPr lang="nl-BE" dirty="0" smtClean="0"/>
              <a:t>Carpoolen promoten</a:t>
            </a:r>
            <a:endParaRPr lang="nl-BE"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Mobiliteit – </a:t>
            </a:r>
            <a:r>
              <a:rPr lang="nl-BE" cap="small" dirty="0" smtClean="0"/>
              <a:t>woon-werkverkeer</a:t>
            </a:r>
            <a:endParaRPr lang="nl-BE" dirty="0"/>
          </a:p>
        </p:txBody>
      </p:sp>
      <p:sp>
        <p:nvSpPr>
          <p:cNvPr id="3" name="Tijdelijke aanduiding voor inhoud 2"/>
          <p:cNvSpPr>
            <a:spLocks noGrp="1"/>
          </p:cNvSpPr>
          <p:nvPr>
            <p:ph sz="quarter" idx="1"/>
          </p:nvPr>
        </p:nvSpPr>
        <p:spPr/>
        <p:txBody>
          <a:bodyPr/>
          <a:lstStyle/>
          <a:p>
            <a:r>
              <a:rPr lang="nl-BE" b="1" dirty="0" smtClean="0"/>
              <a:t>Fiets</a:t>
            </a:r>
          </a:p>
          <a:p>
            <a:pPr lvl="1"/>
            <a:r>
              <a:rPr lang="nl-BE" dirty="0" smtClean="0"/>
              <a:t>Huidige situatie</a:t>
            </a:r>
          </a:p>
          <a:p>
            <a:pPr lvl="2"/>
            <a:r>
              <a:rPr lang="nl-BE" dirty="0" smtClean="0"/>
              <a:t>Gebruik stijgt</a:t>
            </a:r>
          </a:p>
          <a:p>
            <a:pPr lvl="2">
              <a:buNone/>
            </a:pPr>
            <a:endParaRPr lang="nl-BE" dirty="0" smtClean="0"/>
          </a:p>
          <a:p>
            <a:pPr lvl="1"/>
            <a:r>
              <a:rPr lang="nl-BE" dirty="0" smtClean="0"/>
              <a:t>Aanbevelingen</a:t>
            </a:r>
          </a:p>
          <a:p>
            <a:pPr lvl="2"/>
            <a:r>
              <a:rPr lang="nl-BE" dirty="0" smtClean="0"/>
              <a:t>Vergoeding</a:t>
            </a:r>
          </a:p>
          <a:p>
            <a:pPr lvl="2"/>
            <a:r>
              <a:rPr lang="nl-BE" dirty="0" smtClean="0"/>
              <a:t>Extralegale voordelen</a:t>
            </a:r>
          </a:p>
          <a:p>
            <a:pPr lvl="2"/>
            <a:r>
              <a:rPr lang="nl-BE" dirty="0" smtClean="0"/>
              <a:t>Campagnes</a:t>
            </a:r>
          </a:p>
          <a:p>
            <a:pPr lvl="2"/>
            <a:r>
              <a:rPr lang="nl-BE" dirty="0" smtClean="0"/>
              <a:t>Elektrische fiets</a:t>
            </a:r>
          </a:p>
          <a:p>
            <a:endParaRPr lang="nl-BE"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cap="small" dirty="0" smtClean="0"/>
              <a:t>Bespreking aspecten – mobiliteit</a:t>
            </a:r>
            <a:endParaRPr lang="nl-BE" dirty="0"/>
          </a:p>
        </p:txBody>
      </p:sp>
      <p:sp>
        <p:nvSpPr>
          <p:cNvPr id="3" name="Tijdelijke aanduiding voor inhoud 2"/>
          <p:cNvSpPr>
            <a:spLocks noGrp="1"/>
          </p:cNvSpPr>
          <p:nvPr>
            <p:ph sz="quarter" idx="1"/>
          </p:nvPr>
        </p:nvSpPr>
        <p:spPr/>
        <p:txBody>
          <a:bodyPr/>
          <a:lstStyle/>
          <a:p>
            <a:pPr marL="514350" indent="-514350">
              <a:buFont typeface="+mj-lt"/>
              <a:buAutoNum type="arabicPeriod"/>
            </a:pPr>
            <a:r>
              <a:rPr lang="nl-BE" cap="small" dirty="0" smtClean="0"/>
              <a:t>Woon – werkverkeer</a:t>
            </a:r>
          </a:p>
          <a:p>
            <a:pPr marL="914400" lvl="1" indent="-514350"/>
            <a:r>
              <a:rPr lang="nl-BE" dirty="0" smtClean="0"/>
              <a:t>Algemeen </a:t>
            </a:r>
          </a:p>
          <a:p>
            <a:pPr marL="914400" lvl="1" indent="-514350"/>
            <a:r>
              <a:rPr lang="nl-BE" dirty="0" smtClean="0"/>
              <a:t>Wagen</a:t>
            </a:r>
          </a:p>
          <a:p>
            <a:pPr marL="914400" lvl="1" indent="-514350"/>
            <a:r>
              <a:rPr lang="nl-BE" dirty="0" smtClean="0"/>
              <a:t>Openbaar vervoer</a:t>
            </a:r>
          </a:p>
          <a:p>
            <a:pPr marL="914400" lvl="1" indent="-514350"/>
            <a:r>
              <a:rPr lang="nl-BE" dirty="0" smtClean="0"/>
              <a:t>Carpool</a:t>
            </a:r>
          </a:p>
          <a:p>
            <a:pPr marL="914400" lvl="1" indent="-514350"/>
            <a:r>
              <a:rPr lang="nl-BE" dirty="0" smtClean="0"/>
              <a:t>F</a:t>
            </a:r>
            <a:r>
              <a:rPr lang="nl-BE" dirty="0" smtClean="0"/>
              <a:t>iets</a:t>
            </a:r>
            <a:endParaRPr lang="nl-BE" dirty="0" smtClean="0"/>
          </a:p>
          <a:p>
            <a:pPr marL="514350" indent="-514350">
              <a:buFont typeface="+mj-lt"/>
              <a:buAutoNum type="arabicPeriod"/>
            </a:pPr>
            <a:r>
              <a:rPr lang="nl-BE" b="1" cap="small" dirty="0" smtClean="0"/>
              <a:t>Transport van goederen</a:t>
            </a:r>
            <a:endParaRPr lang="nl-BE" b="1" cap="smal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Mobiliteit – </a:t>
            </a:r>
            <a:r>
              <a:rPr lang="nl-BE" cap="small" dirty="0" smtClean="0"/>
              <a:t>transport van goederen</a:t>
            </a:r>
            <a:endParaRPr lang="nl-BE" dirty="0"/>
          </a:p>
        </p:txBody>
      </p:sp>
      <p:sp>
        <p:nvSpPr>
          <p:cNvPr id="3" name="Tijdelijke aanduiding voor inhoud 2"/>
          <p:cNvSpPr>
            <a:spLocks noGrp="1"/>
          </p:cNvSpPr>
          <p:nvPr>
            <p:ph sz="quarter" idx="1"/>
          </p:nvPr>
        </p:nvSpPr>
        <p:spPr/>
        <p:txBody>
          <a:bodyPr/>
          <a:lstStyle/>
          <a:p>
            <a:r>
              <a:rPr lang="nl-BE" b="1" dirty="0" smtClean="0"/>
              <a:t>Huidige situatie</a:t>
            </a:r>
          </a:p>
          <a:p>
            <a:pPr lvl="1"/>
            <a:r>
              <a:rPr lang="nl-BE" dirty="0" smtClean="0"/>
              <a:t>Hoofdzakelijk</a:t>
            </a:r>
            <a:r>
              <a:rPr lang="nl-BE" dirty="0" smtClean="0"/>
              <a:t> </a:t>
            </a:r>
            <a:r>
              <a:rPr lang="nl-BE" dirty="0" smtClean="0"/>
              <a:t>uitbesteding</a:t>
            </a:r>
          </a:p>
          <a:p>
            <a:pPr lvl="1"/>
            <a:r>
              <a:rPr lang="nl-BE" dirty="0" smtClean="0"/>
              <a:t>Milieuvoorwaarden in contract</a:t>
            </a:r>
          </a:p>
          <a:p>
            <a:pPr lvl="2"/>
            <a:r>
              <a:rPr lang="nl-BE" dirty="0" smtClean="0"/>
              <a:t>ISO-certificaten</a:t>
            </a:r>
          </a:p>
          <a:p>
            <a:pPr lvl="2"/>
            <a:r>
              <a:rPr lang="nl-BE" dirty="0" err="1" smtClean="0"/>
              <a:t>Lean</a:t>
            </a:r>
            <a:r>
              <a:rPr lang="nl-BE" dirty="0" smtClean="0"/>
              <a:t> and Green</a:t>
            </a:r>
          </a:p>
          <a:p>
            <a:pPr lvl="1"/>
            <a:r>
              <a:rPr lang="nl-BE" dirty="0" smtClean="0"/>
              <a:t>Alternatieve transportmogelijkheden</a:t>
            </a:r>
          </a:p>
          <a:p>
            <a:pPr lvl="1"/>
            <a:endParaRPr lang="nl-BE" dirty="0" smtClean="0"/>
          </a:p>
          <a:p>
            <a:pPr lvl="1"/>
            <a:endParaRPr lang="nl-BE"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Mobiliteit – </a:t>
            </a:r>
            <a:r>
              <a:rPr lang="nl-BE" cap="small" dirty="0" smtClean="0"/>
              <a:t>transport van goederen</a:t>
            </a:r>
            <a:endParaRPr lang="nl-BE" dirty="0"/>
          </a:p>
        </p:txBody>
      </p:sp>
      <p:sp>
        <p:nvSpPr>
          <p:cNvPr id="3" name="Tijdelijke aanduiding voor inhoud 2"/>
          <p:cNvSpPr>
            <a:spLocks noGrp="1"/>
          </p:cNvSpPr>
          <p:nvPr>
            <p:ph sz="quarter" idx="1"/>
          </p:nvPr>
        </p:nvSpPr>
        <p:spPr/>
        <p:txBody>
          <a:bodyPr/>
          <a:lstStyle/>
          <a:p>
            <a:r>
              <a:rPr lang="nl-BE" b="1" dirty="0" smtClean="0"/>
              <a:t>Aanbevelingen</a:t>
            </a:r>
          </a:p>
          <a:p>
            <a:pPr lvl="1"/>
            <a:r>
              <a:rPr lang="nl-BE" dirty="0" smtClean="0"/>
              <a:t>Milieuvoorwaarden contract</a:t>
            </a:r>
          </a:p>
          <a:p>
            <a:pPr lvl="2"/>
            <a:r>
              <a:rPr lang="nl-BE" dirty="0" smtClean="0"/>
              <a:t>ISO-14001</a:t>
            </a:r>
          </a:p>
          <a:p>
            <a:pPr lvl="2"/>
            <a:r>
              <a:rPr lang="nl-BE" dirty="0" err="1" smtClean="0"/>
              <a:t>Lean</a:t>
            </a:r>
            <a:r>
              <a:rPr lang="nl-BE" dirty="0" smtClean="0"/>
              <a:t> and Green</a:t>
            </a:r>
          </a:p>
          <a:p>
            <a:pPr lvl="2">
              <a:buNone/>
            </a:pPr>
            <a:endParaRPr lang="nl-BE" dirty="0" smtClean="0"/>
          </a:p>
          <a:p>
            <a:pPr lvl="1"/>
            <a:r>
              <a:rPr lang="nl-BE" dirty="0" smtClean="0"/>
              <a:t>Efficiënt transporteren</a:t>
            </a:r>
          </a:p>
          <a:p>
            <a:pPr lvl="2"/>
            <a:r>
              <a:rPr lang="nl-BE" dirty="0" smtClean="0"/>
              <a:t>Zoveel mogelijk consolideren</a:t>
            </a:r>
          </a:p>
          <a:p>
            <a:pPr lvl="2"/>
            <a:r>
              <a:rPr lang="nl-BE" dirty="0" smtClean="0"/>
              <a:t>Centralisatie van magazijnen</a:t>
            </a:r>
          </a:p>
          <a:p>
            <a:pPr lvl="1">
              <a:buNone/>
            </a:pPr>
            <a:endParaRPr lang="nl-BE"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Mobiliteit – </a:t>
            </a:r>
            <a:r>
              <a:rPr lang="nl-BE" cap="small" dirty="0" smtClean="0"/>
              <a:t>transport van goederen</a:t>
            </a:r>
            <a:endParaRPr lang="nl-BE" dirty="0"/>
          </a:p>
        </p:txBody>
      </p:sp>
      <p:sp>
        <p:nvSpPr>
          <p:cNvPr id="3" name="Tijdelijke aanduiding voor inhoud 2"/>
          <p:cNvSpPr>
            <a:spLocks noGrp="1"/>
          </p:cNvSpPr>
          <p:nvPr>
            <p:ph sz="quarter" idx="1"/>
          </p:nvPr>
        </p:nvSpPr>
        <p:spPr/>
        <p:txBody>
          <a:bodyPr/>
          <a:lstStyle/>
          <a:p>
            <a:r>
              <a:rPr lang="nl-BE" b="1" dirty="0" smtClean="0"/>
              <a:t>Aanbevelingen </a:t>
            </a:r>
          </a:p>
          <a:p>
            <a:pPr lvl="1"/>
            <a:r>
              <a:rPr lang="nl-BE" dirty="0" smtClean="0"/>
              <a:t>Milieucriteria aankoopbeleid</a:t>
            </a:r>
          </a:p>
          <a:p>
            <a:pPr lvl="2"/>
            <a:r>
              <a:rPr lang="nl-BE" dirty="0" smtClean="0"/>
              <a:t>Ecoscore</a:t>
            </a:r>
          </a:p>
          <a:p>
            <a:pPr lvl="1"/>
            <a:endParaRPr lang="nl-BE" dirty="0"/>
          </a:p>
          <a:p>
            <a:pPr lvl="1"/>
            <a:r>
              <a:rPr lang="nl-BE" dirty="0" smtClean="0"/>
              <a:t>Alternatieve transportmogelijkheden</a:t>
            </a:r>
          </a:p>
          <a:p>
            <a:pPr lvl="2"/>
            <a:r>
              <a:rPr lang="nl-BE" dirty="0" smtClean="0"/>
              <a:t>Transport via spoor</a:t>
            </a:r>
          </a:p>
          <a:p>
            <a:pPr lvl="2"/>
            <a:r>
              <a:rPr lang="nl-BE" dirty="0" smtClean="0"/>
              <a:t>Transport via water</a:t>
            </a:r>
          </a:p>
          <a:p>
            <a:pPr lvl="2"/>
            <a:r>
              <a:rPr lang="nl-BE" dirty="0" smtClean="0"/>
              <a:t>Vermijd transport via lucht </a:t>
            </a:r>
          </a:p>
          <a:p>
            <a:endParaRPr lang="nl-B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cap="small" dirty="0" smtClean="0"/>
              <a:t>Inleiding</a:t>
            </a:r>
            <a:endParaRPr lang="nl-BE" cap="small" dirty="0"/>
          </a:p>
        </p:txBody>
      </p:sp>
      <p:sp>
        <p:nvSpPr>
          <p:cNvPr id="3" name="Tijdelijke aanduiding voor inhoud 2"/>
          <p:cNvSpPr>
            <a:spLocks noGrp="1"/>
          </p:cNvSpPr>
          <p:nvPr>
            <p:ph sz="quarter" idx="1"/>
          </p:nvPr>
        </p:nvSpPr>
        <p:spPr/>
        <p:txBody>
          <a:bodyPr>
            <a:normAutofit/>
          </a:bodyPr>
          <a:lstStyle/>
          <a:p>
            <a:r>
              <a:rPr lang="nl-BE" dirty="0" smtClean="0"/>
              <a:t>Milieu belangrijke factor</a:t>
            </a:r>
          </a:p>
          <a:p>
            <a:pPr lvl="1"/>
            <a:r>
              <a:rPr lang="nl-BE" dirty="0" smtClean="0"/>
              <a:t>Milieuwetgeving</a:t>
            </a:r>
          </a:p>
          <a:p>
            <a:pPr lvl="1"/>
            <a:r>
              <a:rPr lang="nl-BE" dirty="0" smtClean="0"/>
              <a:t>Meer dan loutere toepassing wetgeving</a:t>
            </a:r>
          </a:p>
          <a:p>
            <a:r>
              <a:rPr lang="nl-BE" dirty="0" smtClean="0"/>
              <a:t>1</a:t>
            </a:r>
            <a:r>
              <a:rPr lang="nl-BE" baseline="30000" dirty="0" smtClean="0"/>
              <a:t>e</a:t>
            </a:r>
            <a:r>
              <a:rPr lang="nl-BE" dirty="0" smtClean="0"/>
              <a:t> deel: inventarisatie kennis</a:t>
            </a:r>
          </a:p>
          <a:p>
            <a:pPr lvl="1"/>
            <a:r>
              <a:rPr lang="nl-BE" dirty="0" smtClean="0"/>
              <a:t>Bestaande maatregelen</a:t>
            </a:r>
          </a:p>
          <a:p>
            <a:r>
              <a:rPr lang="nl-BE" dirty="0" smtClean="0"/>
              <a:t>2</a:t>
            </a:r>
            <a:r>
              <a:rPr lang="nl-BE" baseline="30000" dirty="0" smtClean="0"/>
              <a:t>e</a:t>
            </a:r>
            <a:r>
              <a:rPr lang="nl-BE" dirty="0" smtClean="0"/>
              <a:t> deel: aanbevelingen</a:t>
            </a:r>
          </a:p>
          <a:p>
            <a:pPr lvl="1"/>
            <a:r>
              <a:rPr lang="nl-BE" dirty="0" smtClean="0"/>
              <a:t>Milieubewuste bedrijfsvoering</a:t>
            </a:r>
          </a:p>
          <a:p>
            <a:pPr lvl="1"/>
            <a:r>
              <a:rPr lang="nl-BE" dirty="0" smtClean="0"/>
              <a:t>Voorlopen op wetgeving</a:t>
            </a:r>
          </a:p>
          <a:p>
            <a:pPr lvl="1"/>
            <a:r>
              <a:rPr lang="nl-BE" dirty="0" smtClean="0"/>
              <a:t>Groen imago</a:t>
            </a:r>
          </a:p>
          <a:p>
            <a:endParaRPr lang="nl-BE"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cap="small" dirty="0"/>
              <a:t>Overzicht</a:t>
            </a:r>
          </a:p>
        </p:txBody>
      </p:sp>
      <p:sp>
        <p:nvSpPr>
          <p:cNvPr id="3" name="Tijdelijke aanduiding voor inhoud 2"/>
          <p:cNvSpPr>
            <a:spLocks noGrp="1"/>
          </p:cNvSpPr>
          <p:nvPr>
            <p:ph sz="quarter" idx="1"/>
          </p:nvPr>
        </p:nvSpPr>
        <p:spPr/>
        <p:txBody>
          <a:bodyPr>
            <a:normAutofit/>
          </a:bodyPr>
          <a:lstStyle/>
          <a:p>
            <a:r>
              <a:rPr lang="nl-BE" dirty="0" smtClean="0"/>
              <a:t>Inleiding</a:t>
            </a:r>
          </a:p>
          <a:p>
            <a:r>
              <a:rPr lang="nl-BE" dirty="0" smtClean="0"/>
              <a:t>Methodologie</a:t>
            </a:r>
          </a:p>
          <a:p>
            <a:r>
              <a:rPr lang="nl-BE" b="1" dirty="0" smtClean="0"/>
              <a:t>Bespreking aspecten</a:t>
            </a:r>
          </a:p>
          <a:p>
            <a:pPr lvl="1"/>
            <a:r>
              <a:rPr lang="nl-BE" dirty="0" smtClean="0"/>
              <a:t>Afval</a:t>
            </a:r>
          </a:p>
          <a:p>
            <a:pPr lvl="1"/>
            <a:r>
              <a:rPr lang="nl-BE" dirty="0" smtClean="0"/>
              <a:t>Mobiliteit</a:t>
            </a:r>
          </a:p>
          <a:p>
            <a:pPr lvl="1"/>
            <a:r>
              <a:rPr lang="nl-BE" b="1" dirty="0" smtClean="0"/>
              <a:t>Water</a:t>
            </a:r>
          </a:p>
          <a:p>
            <a:pPr lvl="1"/>
            <a:r>
              <a:rPr lang="nl-BE" dirty="0" smtClean="0"/>
              <a:t>Energie</a:t>
            </a:r>
          </a:p>
          <a:p>
            <a:pPr lvl="1"/>
            <a:r>
              <a:rPr lang="nl-BE" dirty="0" smtClean="0"/>
              <a:t>Certificaten</a:t>
            </a:r>
          </a:p>
          <a:p>
            <a:pPr lvl="1"/>
            <a:r>
              <a:rPr lang="nl-BE" dirty="0" smtClean="0"/>
              <a:t>Prestatie – indicatoren</a:t>
            </a:r>
          </a:p>
          <a:p>
            <a:r>
              <a:rPr lang="nl-BE" dirty="0" smtClean="0"/>
              <a:t>Investeringsanalyse </a:t>
            </a:r>
            <a:r>
              <a:rPr lang="nl-BE" dirty="0" smtClean="0"/>
              <a:t>zonnepanelen</a:t>
            </a:r>
          </a:p>
          <a:p>
            <a:r>
              <a:rPr lang="nl-BE" dirty="0" smtClean="0"/>
              <a:t>Conclusie</a:t>
            </a:r>
            <a:endParaRPr lang="nl-BE"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cap="small" dirty="0" smtClean="0"/>
              <a:t>Bespreking aspecten – water</a:t>
            </a:r>
            <a:endParaRPr lang="nl-BE" dirty="0"/>
          </a:p>
        </p:txBody>
      </p:sp>
      <p:sp>
        <p:nvSpPr>
          <p:cNvPr id="3" name="Tijdelijke aanduiding voor inhoud 2"/>
          <p:cNvSpPr>
            <a:spLocks noGrp="1"/>
          </p:cNvSpPr>
          <p:nvPr>
            <p:ph sz="quarter" idx="1"/>
          </p:nvPr>
        </p:nvSpPr>
        <p:spPr/>
        <p:txBody>
          <a:bodyPr/>
          <a:lstStyle/>
          <a:p>
            <a:pPr marL="514350" indent="-514350">
              <a:buFont typeface="+mj-lt"/>
              <a:buAutoNum type="arabicPeriod"/>
            </a:pPr>
            <a:r>
              <a:rPr lang="nl-BE" b="1" cap="small" dirty="0" smtClean="0"/>
              <a:t>Proceswater</a:t>
            </a:r>
          </a:p>
          <a:p>
            <a:pPr marL="914400" lvl="1" indent="-514350"/>
            <a:r>
              <a:rPr lang="nl-BE" dirty="0" smtClean="0"/>
              <a:t>Spoelwater</a:t>
            </a:r>
          </a:p>
          <a:p>
            <a:pPr marL="914400" lvl="1" indent="-514350"/>
            <a:r>
              <a:rPr lang="nl-BE" dirty="0" smtClean="0"/>
              <a:t>Water voor </a:t>
            </a:r>
            <a:r>
              <a:rPr lang="nl-BE" dirty="0" smtClean="0"/>
              <a:t>productverdunning</a:t>
            </a:r>
            <a:endParaRPr lang="nl-BE" dirty="0" smtClean="0"/>
          </a:p>
          <a:p>
            <a:pPr marL="514350" indent="-514350">
              <a:buNone/>
            </a:pPr>
            <a:endParaRPr lang="nl-BE" dirty="0" smtClean="0"/>
          </a:p>
          <a:p>
            <a:pPr marL="514350" indent="-514350">
              <a:buFont typeface="+mj-lt"/>
              <a:buAutoNum type="arabicPeriod" startAt="2"/>
            </a:pPr>
            <a:r>
              <a:rPr lang="nl-BE" cap="small" dirty="0" smtClean="0"/>
              <a:t>Huishoudelijk water</a:t>
            </a:r>
            <a:endParaRPr lang="nl-BE" cap="small"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cap="small" dirty="0" smtClean="0"/>
              <a:t>Water – </a:t>
            </a:r>
            <a:r>
              <a:rPr lang="nl-BE" cap="small" dirty="0" smtClean="0"/>
              <a:t>proceswater</a:t>
            </a:r>
            <a:endParaRPr lang="nl-BE" dirty="0"/>
          </a:p>
        </p:txBody>
      </p:sp>
      <p:sp>
        <p:nvSpPr>
          <p:cNvPr id="3" name="Tijdelijke aanduiding voor inhoud 2"/>
          <p:cNvSpPr>
            <a:spLocks noGrp="1"/>
          </p:cNvSpPr>
          <p:nvPr>
            <p:ph sz="quarter" idx="1"/>
          </p:nvPr>
        </p:nvSpPr>
        <p:spPr/>
        <p:txBody>
          <a:bodyPr/>
          <a:lstStyle/>
          <a:p>
            <a:r>
              <a:rPr lang="nl-BE" b="1" dirty="0" smtClean="0"/>
              <a:t>Huidige situatie</a:t>
            </a:r>
          </a:p>
          <a:p>
            <a:pPr lvl="1"/>
            <a:r>
              <a:rPr lang="nl-BE" dirty="0" smtClean="0"/>
              <a:t>Spoeling verpakking zuren en logen</a:t>
            </a:r>
          </a:p>
          <a:p>
            <a:pPr lvl="1"/>
            <a:r>
              <a:rPr lang="nl-BE" dirty="0" smtClean="0"/>
              <a:t>Opvang van spoelwater: </a:t>
            </a:r>
            <a:r>
              <a:rPr lang="nl-BE" dirty="0" smtClean="0"/>
              <a:t>productverdunning</a:t>
            </a:r>
            <a:endParaRPr lang="nl-BE" dirty="0" smtClean="0"/>
          </a:p>
          <a:p>
            <a:pPr lvl="1"/>
            <a:r>
              <a:rPr lang="nl-BE" dirty="0" smtClean="0"/>
              <a:t>Gescheiden opvang</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Water – </a:t>
            </a:r>
            <a:r>
              <a:rPr lang="nl-BE" cap="small" dirty="0" smtClean="0"/>
              <a:t>proceswater</a:t>
            </a:r>
            <a:endParaRPr lang="nl-BE" dirty="0"/>
          </a:p>
        </p:txBody>
      </p:sp>
      <p:sp>
        <p:nvSpPr>
          <p:cNvPr id="3" name="Tijdelijke aanduiding voor inhoud 2"/>
          <p:cNvSpPr>
            <a:spLocks noGrp="1"/>
          </p:cNvSpPr>
          <p:nvPr>
            <p:ph sz="quarter" idx="1"/>
          </p:nvPr>
        </p:nvSpPr>
        <p:spPr/>
        <p:txBody>
          <a:bodyPr/>
          <a:lstStyle/>
          <a:p>
            <a:r>
              <a:rPr lang="nl-BE" b="1" dirty="0" smtClean="0"/>
              <a:t>Aanbevelingen</a:t>
            </a:r>
          </a:p>
          <a:p>
            <a:pPr lvl="1"/>
            <a:r>
              <a:rPr lang="nl-BE" dirty="0" smtClean="0"/>
              <a:t>Verwijderen restlading</a:t>
            </a:r>
          </a:p>
          <a:p>
            <a:pPr lvl="1"/>
            <a:r>
              <a:rPr lang="nl-BE" dirty="0" smtClean="0"/>
              <a:t>Afdak voor niet gereinigde vaten</a:t>
            </a:r>
          </a:p>
          <a:p>
            <a:pPr lvl="1"/>
            <a:r>
              <a:rPr lang="nl-BE" dirty="0" smtClean="0"/>
              <a:t>Regenwater als spoelwater</a:t>
            </a:r>
          </a:p>
          <a:p>
            <a:pPr lvl="1"/>
            <a:r>
              <a:rPr lang="nl-BE" dirty="0" smtClean="0"/>
              <a:t>Hergebruik proceswater</a:t>
            </a:r>
          </a:p>
          <a:p>
            <a:pPr lvl="1"/>
            <a:r>
              <a:rPr lang="nl-BE" dirty="0" smtClean="0"/>
              <a:t>Gescheiden opvang</a:t>
            </a:r>
          </a:p>
          <a:p>
            <a:pPr lvl="1"/>
            <a:r>
              <a:rPr lang="nl-BE" dirty="0" err="1" smtClean="0"/>
              <a:t>Wateraudit</a:t>
            </a:r>
            <a:endParaRPr lang="nl-BE"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cap="small" dirty="0" smtClean="0"/>
              <a:t>Bespreking aspecten – water</a:t>
            </a:r>
            <a:endParaRPr lang="nl-BE" dirty="0"/>
          </a:p>
        </p:txBody>
      </p:sp>
      <p:sp>
        <p:nvSpPr>
          <p:cNvPr id="3" name="Tijdelijke aanduiding voor inhoud 2"/>
          <p:cNvSpPr>
            <a:spLocks noGrp="1"/>
          </p:cNvSpPr>
          <p:nvPr>
            <p:ph sz="quarter" idx="1"/>
          </p:nvPr>
        </p:nvSpPr>
        <p:spPr/>
        <p:txBody>
          <a:bodyPr/>
          <a:lstStyle/>
          <a:p>
            <a:pPr marL="514350" indent="-514350">
              <a:buFont typeface="+mj-lt"/>
              <a:buAutoNum type="arabicPeriod"/>
            </a:pPr>
            <a:r>
              <a:rPr lang="nl-BE" cap="small" dirty="0" smtClean="0"/>
              <a:t>Proceswater</a:t>
            </a:r>
          </a:p>
          <a:p>
            <a:pPr marL="914400" lvl="1" indent="-514350"/>
            <a:r>
              <a:rPr lang="nl-BE" dirty="0" smtClean="0"/>
              <a:t>Spoelwater</a:t>
            </a:r>
          </a:p>
          <a:p>
            <a:pPr marL="914400" lvl="1" indent="-514350"/>
            <a:r>
              <a:rPr lang="nl-BE" dirty="0" smtClean="0"/>
              <a:t>Water voor productverdunningen</a:t>
            </a:r>
          </a:p>
          <a:p>
            <a:pPr marL="514350" indent="-514350">
              <a:buNone/>
            </a:pPr>
            <a:endParaRPr lang="nl-BE" dirty="0" smtClean="0"/>
          </a:p>
          <a:p>
            <a:pPr marL="514350" indent="-514350">
              <a:buFont typeface="+mj-lt"/>
              <a:buAutoNum type="arabicPeriod" startAt="2"/>
            </a:pPr>
            <a:r>
              <a:rPr lang="nl-BE" b="1" cap="small" dirty="0" smtClean="0"/>
              <a:t>Huishoudelijk water</a:t>
            </a:r>
            <a:endParaRPr lang="nl-BE" b="1" cap="small"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Water – </a:t>
            </a:r>
            <a:r>
              <a:rPr lang="nl-BE" cap="small" dirty="0" smtClean="0"/>
              <a:t>huishoudelijk water</a:t>
            </a:r>
            <a:endParaRPr lang="nl-BE" dirty="0"/>
          </a:p>
        </p:txBody>
      </p:sp>
      <p:sp>
        <p:nvSpPr>
          <p:cNvPr id="3" name="Tijdelijke aanduiding voor inhoud 2"/>
          <p:cNvSpPr>
            <a:spLocks noGrp="1"/>
          </p:cNvSpPr>
          <p:nvPr>
            <p:ph sz="quarter" idx="1"/>
          </p:nvPr>
        </p:nvSpPr>
        <p:spPr/>
        <p:txBody>
          <a:bodyPr/>
          <a:lstStyle/>
          <a:p>
            <a:r>
              <a:rPr lang="nl-BE" b="1" dirty="0" smtClean="0"/>
              <a:t>Huidige situatie</a:t>
            </a:r>
          </a:p>
          <a:p>
            <a:pPr lvl="1"/>
            <a:r>
              <a:rPr lang="nl-BE" dirty="0" smtClean="0"/>
              <a:t>Leidingwater</a:t>
            </a:r>
          </a:p>
          <a:p>
            <a:pPr lvl="1"/>
            <a:r>
              <a:rPr lang="nl-BE" dirty="0" smtClean="0"/>
              <a:t>Regenwatercaptatie</a:t>
            </a:r>
          </a:p>
          <a:p>
            <a:pPr lvl="1"/>
            <a:r>
              <a:rPr lang="nl-BE" dirty="0" smtClean="0"/>
              <a:t>Infiltratievoorzieningen</a:t>
            </a:r>
            <a:endParaRPr lang="nl-BE"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Water – </a:t>
            </a:r>
            <a:r>
              <a:rPr lang="nl-BE" cap="small" dirty="0" smtClean="0"/>
              <a:t>huishoudelijk water</a:t>
            </a:r>
            <a:endParaRPr lang="nl-BE" dirty="0"/>
          </a:p>
        </p:txBody>
      </p:sp>
      <p:sp>
        <p:nvSpPr>
          <p:cNvPr id="3" name="Tijdelijke aanduiding voor inhoud 2"/>
          <p:cNvSpPr>
            <a:spLocks noGrp="1"/>
          </p:cNvSpPr>
          <p:nvPr>
            <p:ph sz="quarter" idx="1"/>
          </p:nvPr>
        </p:nvSpPr>
        <p:spPr/>
        <p:txBody>
          <a:bodyPr/>
          <a:lstStyle/>
          <a:p>
            <a:r>
              <a:rPr lang="nl-BE" b="1" dirty="0" smtClean="0"/>
              <a:t>Aanbevelingen</a:t>
            </a:r>
          </a:p>
          <a:p>
            <a:pPr lvl="1"/>
            <a:r>
              <a:rPr lang="nl-BE" dirty="0" smtClean="0"/>
              <a:t>Controle lekken</a:t>
            </a:r>
          </a:p>
          <a:p>
            <a:pPr lvl="1"/>
            <a:r>
              <a:rPr lang="nl-BE" dirty="0" smtClean="0"/>
              <a:t>Regenwatercaptatie</a:t>
            </a:r>
          </a:p>
          <a:p>
            <a:pPr lvl="2"/>
            <a:r>
              <a:rPr lang="nl-BE" dirty="0" smtClean="0"/>
              <a:t>Groendaken</a:t>
            </a:r>
          </a:p>
          <a:p>
            <a:pPr lvl="2"/>
            <a:r>
              <a:rPr lang="nl-BE" dirty="0" smtClean="0"/>
              <a:t>Wadi’s</a:t>
            </a:r>
            <a:endParaRPr lang="nl-BE" dirty="0" smtClean="0"/>
          </a:p>
          <a:p>
            <a:pPr lvl="1"/>
            <a:r>
              <a:rPr lang="nl-BE" dirty="0" smtClean="0"/>
              <a:t>Infiltratievoorzieningen</a:t>
            </a:r>
          </a:p>
          <a:p>
            <a:pPr lvl="1"/>
            <a:r>
              <a:rPr lang="nl-BE" dirty="0" smtClean="0"/>
              <a:t>Gescheiden riolering</a:t>
            </a:r>
          </a:p>
          <a:p>
            <a:pPr lvl="2"/>
            <a:endParaRPr lang="nl-BE"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cap="small" dirty="0" smtClean="0"/>
              <a:t>Overzicht</a:t>
            </a:r>
            <a:endParaRPr lang="nl-BE" cap="small" dirty="0"/>
          </a:p>
        </p:txBody>
      </p:sp>
      <p:sp>
        <p:nvSpPr>
          <p:cNvPr id="3" name="Tijdelijke aanduiding voor inhoud 2"/>
          <p:cNvSpPr>
            <a:spLocks noGrp="1"/>
          </p:cNvSpPr>
          <p:nvPr>
            <p:ph sz="quarter" idx="1"/>
          </p:nvPr>
        </p:nvSpPr>
        <p:spPr/>
        <p:txBody>
          <a:bodyPr>
            <a:normAutofit/>
          </a:bodyPr>
          <a:lstStyle/>
          <a:p>
            <a:r>
              <a:rPr lang="nl-BE" dirty="0" smtClean="0"/>
              <a:t>Inleiding</a:t>
            </a:r>
          </a:p>
          <a:p>
            <a:r>
              <a:rPr lang="nl-BE" dirty="0" smtClean="0"/>
              <a:t>Methodologie</a:t>
            </a:r>
          </a:p>
          <a:p>
            <a:r>
              <a:rPr lang="nl-BE" b="1" dirty="0" smtClean="0"/>
              <a:t>Bespreking aspecten</a:t>
            </a:r>
          </a:p>
          <a:p>
            <a:pPr lvl="1"/>
            <a:r>
              <a:rPr lang="nl-BE" dirty="0" smtClean="0"/>
              <a:t>Afval</a:t>
            </a:r>
          </a:p>
          <a:p>
            <a:pPr lvl="1"/>
            <a:r>
              <a:rPr lang="nl-BE" dirty="0" smtClean="0"/>
              <a:t>Mobiliteit</a:t>
            </a:r>
          </a:p>
          <a:p>
            <a:pPr lvl="1"/>
            <a:r>
              <a:rPr lang="nl-BE" dirty="0" smtClean="0"/>
              <a:t>Water</a:t>
            </a:r>
          </a:p>
          <a:p>
            <a:pPr lvl="1"/>
            <a:r>
              <a:rPr lang="nl-BE" b="1" dirty="0" smtClean="0"/>
              <a:t>Energie</a:t>
            </a:r>
          </a:p>
          <a:p>
            <a:pPr lvl="1"/>
            <a:r>
              <a:rPr lang="nl-BE" dirty="0" smtClean="0"/>
              <a:t>Certificaten</a:t>
            </a:r>
          </a:p>
          <a:p>
            <a:pPr lvl="1"/>
            <a:r>
              <a:rPr lang="nl-BE" dirty="0" smtClean="0"/>
              <a:t>Prestatie-indicatoren</a:t>
            </a:r>
          </a:p>
          <a:p>
            <a:r>
              <a:rPr lang="nl-BE" dirty="0" smtClean="0"/>
              <a:t>Investeringsanalyse zonnepanelen</a:t>
            </a:r>
          </a:p>
          <a:p>
            <a:r>
              <a:rPr lang="nl-BE" dirty="0" smtClean="0"/>
              <a:t>Conclusie</a:t>
            </a:r>
          </a:p>
          <a:p>
            <a:endParaRPr lang="nl-BE"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Bespreking aspecten energie</a:t>
            </a:r>
            <a:endParaRPr lang="nl-BE" dirty="0"/>
          </a:p>
        </p:txBody>
      </p:sp>
      <p:sp>
        <p:nvSpPr>
          <p:cNvPr id="3" name="Tijdelijke aanduiding voor inhoud 2"/>
          <p:cNvSpPr>
            <a:spLocks noGrp="1"/>
          </p:cNvSpPr>
          <p:nvPr>
            <p:ph sz="quarter" idx="1"/>
          </p:nvPr>
        </p:nvSpPr>
        <p:spPr/>
        <p:txBody>
          <a:bodyPr/>
          <a:lstStyle/>
          <a:p>
            <a:pPr marL="514350" indent="-514350">
              <a:buFont typeface="+mj-lt"/>
              <a:buAutoNum type="arabicPeriod"/>
            </a:pPr>
            <a:r>
              <a:rPr lang="nl-BE" cap="small" dirty="0" smtClean="0"/>
              <a:t>Elektriciteit</a:t>
            </a:r>
          </a:p>
          <a:p>
            <a:pPr marL="514350" indent="-514350">
              <a:buFont typeface="+mj-lt"/>
              <a:buAutoNum type="arabicPeriod"/>
            </a:pPr>
            <a:endParaRPr lang="nl-BE" cap="small" dirty="0" smtClean="0"/>
          </a:p>
          <a:p>
            <a:pPr marL="514350" indent="-514350">
              <a:buFont typeface="+mj-lt"/>
              <a:buAutoNum type="arabicPeriod"/>
            </a:pPr>
            <a:r>
              <a:rPr lang="nl-BE" cap="small" dirty="0" smtClean="0"/>
              <a:t>Brandstoffen</a:t>
            </a:r>
          </a:p>
          <a:p>
            <a:pPr marL="514350" indent="-514350">
              <a:buFont typeface="+mj-lt"/>
              <a:buAutoNum type="arabicPeriod"/>
            </a:pPr>
            <a:endParaRPr lang="nl-BE" cap="small" dirty="0" smtClean="0"/>
          </a:p>
          <a:p>
            <a:pPr marL="514350" indent="-514350">
              <a:buFont typeface="+mj-lt"/>
              <a:buAutoNum type="arabicPeriod"/>
            </a:pPr>
            <a:r>
              <a:rPr lang="nl-BE" cap="small" dirty="0" smtClean="0"/>
              <a:t>Verwarming</a:t>
            </a:r>
            <a:endParaRPr lang="nl-BE" cap="small"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Energie – elektriciteit</a:t>
            </a:r>
            <a:endParaRPr lang="nl-BE" dirty="0"/>
          </a:p>
        </p:txBody>
      </p:sp>
      <p:sp>
        <p:nvSpPr>
          <p:cNvPr id="3" name="Tijdelijke aanduiding voor inhoud 2"/>
          <p:cNvSpPr>
            <a:spLocks noGrp="1"/>
          </p:cNvSpPr>
          <p:nvPr>
            <p:ph sz="quarter" idx="1"/>
          </p:nvPr>
        </p:nvSpPr>
        <p:spPr/>
        <p:txBody>
          <a:bodyPr/>
          <a:lstStyle/>
          <a:p>
            <a:r>
              <a:rPr lang="nl-BE" b="1" dirty="0" smtClean="0"/>
              <a:t>Huidige situatie</a:t>
            </a:r>
          </a:p>
          <a:p>
            <a:pPr lvl="1"/>
            <a:r>
              <a:rPr lang="nl-BE" dirty="0" smtClean="0"/>
              <a:t>Groene stroom contracten</a:t>
            </a:r>
          </a:p>
          <a:p>
            <a:pPr lvl="1"/>
            <a:r>
              <a:rPr lang="nl-BE" dirty="0" smtClean="0"/>
              <a:t>Zonnepanelen</a:t>
            </a:r>
          </a:p>
          <a:p>
            <a:pPr lvl="1"/>
            <a:r>
              <a:rPr lang="nl-BE" dirty="0" smtClean="0"/>
              <a:t>Verlichting - lichtkoepels</a:t>
            </a:r>
          </a:p>
          <a:p>
            <a:pPr lvl="1"/>
            <a:r>
              <a:rPr lang="nl-BE" dirty="0" smtClean="0"/>
              <a:t>Bewegingssensoren</a:t>
            </a:r>
          </a:p>
          <a:p>
            <a:pPr lvl="1"/>
            <a:r>
              <a:rPr lang="nl-BE" dirty="0" smtClean="0"/>
              <a:t>Lichtsensoren</a:t>
            </a:r>
            <a:endParaRPr lang="nl-BE" dirty="0" smtClean="0"/>
          </a:p>
          <a:p>
            <a:pPr lvl="1"/>
            <a:r>
              <a:rPr lang="nl-BE" dirty="0" smtClean="0"/>
              <a:t>Sequentiële opstart</a:t>
            </a:r>
            <a:endParaRPr lang="nl-B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cap="small" dirty="0" smtClean="0"/>
              <a:t>Overzicht</a:t>
            </a:r>
            <a:endParaRPr lang="nl-BE" cap="small" dirty="0"/>
          </a:p>
        </p:txBody>
      </p:sp>
      <p:sp>
        <p:nvSpPr>
          <p:cNvPr id="3" name="Tijdelijke aanduiding voor inhoud 2"/>
          <p:cNvSpPr>
            <a:spLocks noGrp="1"/>
          </p:cNvSpPr>
          <p:nvPr>
            <p:ph sz="quarter" idx="1"/>
          </p:nvPr>
        </p:nvSpPr>
        <p:spPr/>
        <p:txBody>
          <a:bodyPr>
            <a:normAutofit/>
          </a:bodyPr>
          <a:lstStyle/>
          <a:p>
            <a:r>
              <a:rPr lang="nl-BE" dirty="0" smtClean="0"/>
              <a:t>Inleiding</a:t>
            </a:r>
          </a:p>
          <a:p>
            <a:r>
              <a:rPr lang="nl-BE" b="1" dirty="0" smtClean="0"/>
              <a:t>Methodologie</a:t>
            </a:r>
          </a:p>
          <a:p>
            <a:r>
              <a:rPr lang="nl-BE" dirty="0" smtClean="0"/>
              <a:t>Bespreking aspecten</a:t>
            </a:r>
          </a:p>
          <a:p>
            <a:pPr lvl="1"/>
            <a:r>
              <a:rPr lang="nl-BE" dirty="0" smtClean="0"/>
              <a:t>Afval</a:t>
            </a:r>
          </a:p>
          <a:p>
            <a:pPr lvl="1"/>
            <a:r>
              <a:rPr lang="nl-BE" dirty="0" smtClean="0"/>
              <a:t>Mobiliteit</a:t>
            </a:r>
          </a:p>
          <a:p>
            <a:pPr lvl="1"/>
            <a:r>
              <a:rPr lang="nl-BE" dirty="0" smtClean="0"/>
              <a:t>Water</a:t>
            </a:r>
          </a:p>
          <a:p>
            <a:pPr lvl="1"/>
            <a:r>
              <a:rPr lang="nl-BE" dirty="0" smtClean="0"/>
              <a:t>Energie</a:t>
            </a:r>
          </a:p>
          <a:p>
            <a:pPr lvl="1"/>
            <a:r>
              <a:rPr lang="nl-BE" dirty="0" smtClean="0"/>
              <a:t>Certificaten</a:t>
            </a:r>
          </a:p>
          <a:p>
            <a:pPr lvl="1"/>
            <a:r>
              <a:rPr lang="nl-BE" dirty="0" smtClean="0"/>
              <a:t>Prestatie-indicatoren</a:t>
            </a:r>
          </a:p>
          <a:p>
            <a:r>
              <a:rPr lang="nl-BE" dirty="0" smtClean="0"/>
              <a:t>Investeringsanalyse zonnepanelen</a:t>
            </a:r>
          </a:p>
          <a:p>
            <a:r>
              <a:rPr lang="nl-BE" dirty="0" smtClean="0"/>
              <a:t>Conclusie</a:t>
            </a:r>
            <a:endParaRPr lang="nl-BE"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Energie – elektriciteit</a:t>
            </a:r>
            <a:endParaRPr lang="nl-BE" dirty="0"/>
          </a:p>
        </p:txBody>
      </p:sp>
      <p:sp>
        <p:nvSpPr>
          <p:cNvPr id="3" name="Tijdelijke aanduiding voor inhoud 2"/>
          <p:cNvSpPr>
            <a:spLocks noGrp="1"/>
          </p:cNvSpPr>
          <p:nvPr>
            <p:ph sz="quarter" idx="1"/>
          </p:nvPr>
        </p:nvSpPr>
        <p:spPr/>
        <p:txBody>
          <a:bodyPr/>
          <a:lstStyle/>
          <a:p>
            <a:r>
              <a:rPr lang="nl-BE" b="1" dirty="0" smtClean="0"/>
              <a:t>Aanbevelingen</a:t>
            </a:r>
          </a:p>
          <a:p>
            <a:pPr lvl="1"/>
            <a:r>
              <a:rPr lang="nl-BE" dirty="0" smtClean="0"/>
              <a:t>Beperk het energieverbruik:</a:t>
            </a:r>
          </a:p>
          <a:p>
            <a:pPr lvl="2"/>
            <a:r>
              <a:rPr lang="nl-BE" dirty="0" smtClean="0"/>
              <a:t>Energiestudie</a:t>
            </a:r>
          </a:p>
          <a:p>
            <a:pPr lvl="2"/>
            <a:r>
              <a:rPr lang="nl-BE" dirty="0" smtClean="0"/>
              <a:t>Isolatiestudie</a:t>
            </a:r>
          </a:p>
          <a:p>
            <a:pPr lvl="2"/>
            <a:r>
              <a:rPr lang="nl-BE" dirty="0" smtClean="0"/>
              <a:t>Verlichting</a:t>
            </a:r>
          </a:p>
          <a:p>
            <a:pPr lvl="2"/>
            <a:r>
              <a:rPr lang="nl-BE" dirty="0" smtClean="0"/>
              <a:t>Directe winning van passieve zonne-energie in de kantoren </a:t>
            </a:r>
          </a:p>
          <a:p>
            <a:pPr lvl="2"/>
            <a:r>
              <a:rPr lang="nl-BE" dirty="0" smtClean="0"/>
              <a:t>Bewegingssensoren </a:t>
            </a:r>
          </a:p>
          <a:p>
            <a:pPr lvl="2"/>
            <a:r>
              <a:rPr lang="nl-BE" dirty="0" smtClean="0"/>
              <a:t>Lichtsensoren </a:t>
            </a:r>
          </a:p>
          <a:p>
            <a:endParaRPr lang="nl-BE"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Energie – elektriciteit</a:t>
            </a:r>
            <a:endParaRPr lang="nl-BE" dirty="0"/>
          </a:p>
        </p:txBody>
      </p:sp>
      <p:sp>
        <p:nvSpPr>
          <p:cNvPr id="3" name="Tijdelijke aanduiding voor inhoud 2"/>
          <p:cNvSpPr>
            <a:spLocks noGrp="1"/>
          </p:cNvSpPr>
          <p:nvPr>
            <p:ph sz="quarter" idx="1"/>
          </p:nvPr>
        </p:nvSpPr>
        <p:spPr/>
        <p:txBody>
          <a:bodyPr/>
          <a:lstStyle/>
          <a:p>
            <a:r>
              <a:rPr lang="nl-BE" b="1" dirty="0" smtClean="0"/>
              <a:t>Aanbevelingen</a:t>
            </a:r>
          </a:p>
          <a:p>
            <a:pPr lvl="1"/>
            <a:r>
              <a:rPr lang="nl-BE" dirty="0" smtClean="0"/>
              <a:t>Beperk het </a:t>
            </a:r>
            <a:r>
              <a:rPr lang="nl-BE" dirty="0" smtClean="0"/>
              <a:t>energieverbruik:</a:t>
            </a:r>
            <a:endParaRPr lang="nl-BE" dirty="0" smtClean="0"/>
          </a:p>
          <a:p>
            <a:pPr lvl="2"/>
            <a:r>
              <a:rPr lang="nl-BE" dirty="0" smtClean="0"/>
              <a:t>Sequentiële opstart</a:t>
            </a:r>
          </a:p>
          <a:p>
            <a:pPr lvl="2"/>
            <a:r>
              <a:rPr lang="nl-BE" dirty="0" smtClean="0"/>
              <a:t>Frequentiegestuurde pompen en compressoren</a:t>
            </a:r>
          </a:p>
          <a:p>
            <a:pPr lvl="2"/>
            <a:r>
              <a:rPr lang="nl-BE" dirty="0" err="1" smtClean="0"/>
              <a:t>Flow</a:t>
            </a:r>
            <a:r>
              <a:rPr lang="nl-BE" dirty="0" smtClean="0"/>
              <a:t> detectors</a:t>
            </a:r>
          </a:p>
          <a:p>
            <a:pPr lvl="2"/>
            <a:endParaRPr lang="nl-BE" dirty="0" smtClean="0"/>
          </a:p>
          <a:p>
            <a:pPr lvl="2"/>
            <a:endParaRPr lang="nl-BE" dirty="0" smtClean="0"/>
          </a:p>
          <a:p>
            <a:pPr lvl="2"/>
            <a:endParaRPr lang="nl-BE"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Energie – elektriciteit</a:t>
            </a:r>
            <a:endParaRPr lang="nl-BE" dirty="0"/>
          </a:p>
        </p:txBody>
      </p:sp>
      <p:sp>
        <p:nvSpPr>
          <p:cNvPr id="3" name="Tijdelijke aanduiding voor inhoud 2"/>
          <p:cNvSpPr>
            <a:spLocks noGrp="1"/>
          </p:cNvSpPr>
          <p:nvPr>
            <p:ph sz="quarter" idx="1"/>
          </p:nvPr>
        </p:nvSpPr>
        <p:spPr/>
        <p:txBody>
          <a:bodyPr/>
          <a:lstStyle/>
          <a:p>
            <a:r>
              <a:rPr lang="nl-BE" b="1" dirty="0" smtClean="0"/>
              <a:t>Aanbevelingen</a:t>
            </a:r>
          </a:p>
          <a:p>
            <a:pPr lvl="1"/>
            <a:r>
              <a:rPr lang="nl-BE" dirty="0" smtClean="0"/>
              <a:t>Maak gebruik van energie-uitwisseling op de site:</a:t>
            </a:r>
          </a:p>
          <a:p>
            <a:pPr lvl="2"/>
            <a:r>
              <a:rPr lang="nl-BE" dirty="0" err="1" smtClean="0"/>
              <a:t>Venitilatie</a:t>
            </a:r>
            <a:r>
              <a:rPr lang="nl-BE" dirty="0" smtClean="0"/>
              <a:t>: warmtewisselaar</a:t>
            </a:r>
          </a:p>
          <a:p>
            <a:pPr lvl="2"/>
            <a:endParaRPr lang="nl-BE" dirty="0" smtClean="0"/>
          </a:p>
          <a:p>
            <a:pPr lvl="1"/>
            <a:r>
              <a:rPr lang="nl-BE" dirty="0" smtClean="0"/>
              <a:t>Produceer en gebruik hernieuwbare energie:</a:t>
            </a:r>
          </a:p>
          <a:p>
            <a:pPr lvl="2"/>
            <a:r>
              <a:rPr lang="nl-BE" dirty="0" smtClean="0"/>
              <a:t>Groene stroom contracten</a:t>
            </a:r>
          </a:p>
          <a:p>
            <a:pPr lvl="2"/>
            <a:r>
              <a:rPr lang="nl-BE" dirty="0" smtClean="0"/>
              <a:t>Zonnepanelen  </a:t>
            </a:r>
          </a:p>
          <a:p>
            <a:pPr lvl="2"/>
            <a:endParaRPr lang="nl-BE" dirty="0" smtClean="0"/>
          </a:p>
          <a:p>
            <a:pPr lvl="1"/>
            <a:endParaRPr lang="nl-BE"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Energie – Brandstoffen</a:t>
            </a:r>
            <a:endParaRPr lang="nl-BE" dirty="0"/>
          </a:p>
        </p:txBody>
      </p:sp>
      <p:sp>
        <p:nvSpPr>
          <p:cNvPr id="3" name="Tijdelijke aanduiding voor inhoud 2"/>
          <p:cNvSpPr>
            <a:spLocks noGrp="1"/>
          </p:cNvSpPr>
          <p:nvPr>
            <p:ph sz="quarter" idx="1"/>
          </p:nvPr>
        </p:nvSpPr>
        <p:spPr/>
        <p:txBody>
          <a:bodyPr/>
          <a:lstStyle/>
          <a:p>
            <a:r>
              <a:rPr lang="nl-BE" b="1" dirty="0" smtClean="0"/>
              <a:t>Huidige situatie</a:t>
            </a:r>
          </a:p>
          <a:p>
            <a:pPr lvl="1"/>
            <a:r>
              <a:rPr lang="nl-BE" dirty="0" smtClean="0"/>
              <a:t>Vrachtwagens</a:t>
            </a:r>
          </a:p>
          <a:p>
            <a:pPr lvl="1"/>
            <a:r>
              <a:rPr lang="nl-BE" dirty="0" smtClean="0"/>
              <a:t>Bedrijfswagens</a:t>
            </a:r>
          </a:p>
          <a:p>
            <a:pPr lvl="1"/>
            <a:r>
              <a:rPr lang="nl-BE" dirty="0" smtClean="0"/>
              <a:t>Carbon </a:t>
            </a:r>
            <a:r>
              <a:rPr lang="nl-BE" dirty="0" err="1" smtClean="0"/>
              <a:t>Disclosure</a:t>
            </a:r>
            <a:r>
              <a:rPr lang="nl-BE" dirty="0" smtClean="0"/>
              <a:t> Project</a:t>
            </a:r>
          </a:p>
          <a:p>
            <a:pPr lvl="1"/>
            <a:r>
              <a:rPr lang="nl-BE" dirty="0" smtClean="0"/>
              <a:t>Heftrucks</a:t>
            </a:r>
          </a:p>
          <a:p>
            <a:pPr lvl="1"/>
            <a:r>
              <a:rPr lang="nl-BE" dirty="0" smtClean="0"/>
              <a:t>Stikstofdekens</a:t>
            </a:r>
            <a:endParaRPr lang="nl-BE"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Energie – Brandstoffen</a:t>
            </a:r>
            <a:endParaRPr lang="nl-BE" dirty="0"/>
          </a:p>
        </p:txBody>
      </p:sp>
      <p:sp>
        <p:nvSpPr>
          <p:cNvPr id="3" name="Tijdelijke aanduiding voor inhoud 2"/>
          <p:cNvSpPr>
            <a:spLocks noGrp="1"/>
          </p:cNvSpPr>
          <p:nvPr>
            <p:ph sz="quarter" idx="1"/>
          </p:nvPr>
        </p:nvSpPr>
        <p:spPr/>
        <p:txBody>
          <a:bodyPr/>
          <a:lstStyle/>
          <a:p>
            <a:r>
              <a:rPr lang="nl-BE" b="1" dirty="0" smtClean="0"/>
              <a:t>Aanbevelingen</a:t>
            </a:r>
          </a:p>
          <a:p>
            <a:pPr lvl="1"/>
            <a:r>
              <a:rPr lang="nl-BE" dirty="0" smtClean="0"/>
              <a:t>Beperk het energieverbruik en de vraag naar energie:</a:t>
            </a:r>
          </a:p>
          <a:p>
            <a:pPr lvl="2"/>
            <a:r>
              <a:rPr lang="nl-BE" dirty="0" smtClean="0"/>
              <a:t>Vrachtwagens – aangepaste additieven</a:t>
            </a:r>
          </a:p>
          <a:p>
            <a:pPr lvl="2"/>
            <a:r>
              <a:rPr lang="nl-BE" dirty="0" smtClean="0"/>
              <a:t>Elektrische heftrucks</a:t>
            </a:r>
          </a:p>
          <a:p>
            <a:pPr lvl="2"/>
            <a:r>
              <a:rPr lang="nl-BE" dirty="0" smtClean="0"/>
              <a:t>Inerte gassen – stikstofdekens</a:t>
            </a:r>
          </a:p>
          <a:p>
            <a:pPr lvl="2"/>
            <a:r>
              <a:rPr lang="nl-BE" dirty="0" smtClean="0"/>
              <a:t>Extra’s</a:t>
            </a:r>
          </a:p>
          <a:p>
            <a:pPr lvl="2"/>
            <a:endParaRPr lang="nl-BE" dirty="0" smtClean="0"/>
          </a:p>
          <a:p>
            <a:pPr lvl="2"/>
            <a:endParaRPr lang="nl-BE" dirty="0" smtClean="0"/>
          </a:p>
          <a:p>
            <a:pPr lvl="1"/>
            <a:endParaRPr lang="nl-BE"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Energie - Verwarming</a:t>
            </a:r>
            <a:endParaRPr lang="nl-BE" dirty="0"/>
          </a:p>
        </p:txBody>
      </p:sp>
      <p:sp>
        <p:nvSpPr>
          <p:cNvPr id="3" name="Tijdelijke aanduiding voor inhoud 2"/>
          <p:cNvSpPr>
            <a:spLocks noGrp="1"/>
          </p:cNvSpPr>
          <p:nvPr>
            <p:ph sz="quarter" idx="1"/>
          </p:nvPr>
        </p:nvSpPr>
        <p:spPr/>
        <p:txBody>
          <a:bodyPr/>
          <a:lstStyle/>
          <a:p>
            <a:r>
              <a:rPr lang="nl-BE" b="1" dirty="0" smtClean="0"/>
              <a:t>Huidige situatie</a:t>
            </a:r>
          </a:p>
          <a:p>
            <a:pPr lvl="1"/>
            <a:r>
              <a:rPr lang="nl-BE" dirty="0" smtClean="0"/>
              <a:t>Gebouwen</a:t>
            </a:r>
          </a:p>
          <a:p>
            <a:pPr lvl="1"/>
            <a:r>
              <a:rPr lang="nl-BE" dirty="0" smtClean="0"/>
              <a:t>Sanitair</a:t>
            </a:r>
          </a:p>
          <a:p>
            <a:pPr lvl="1"/>
            <a:r>
              <a:rPr lang="nl-BE" dirty="0" smtClean="0"/>
              <a:t>Ventilatie</a:t>
            </a:r>
          </a:p>
          <a:p>
            <a:pPr lvl="1"/>
            <a:r>
              <a:rPr lang="nl-BE" dirty="0" smtClean="0"/>
              <a:t>Extra</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Energie - Verwarming</a:t>
            </a:r>
            <a:endParaRPr lang="nl-BE" dirty="0"/>
          </a:p>
        </p:txBody>
      </p:sp>
      <p:sp>
        <p:nvSpPr>
          <p:cNvPr id="3" name="Tijdelijke aanduiding voor inhoud 2"/>
          <p:cNvSpPr>
            <a:spLocks noGrp="1"/>
          </p:cNvSpPr>
          <p:nvPr>
            <p:ph sz="quarter" idx="1"/>
          </p:nvPr>
        </p:nvSpPr>
        <p:spPr/>
        <p:txBody>
          <a:bodyPr/>
          <a:lstStyle/>
          <a:p>
            <a:r>
              <a:rPr lang="nl-BE" b="1" dirty="0" smtClean="0"/>
              <a:t>Aanbevelingen</a:t>
            </a:r>
          </a:p>
          <a:p>
            <a:pPr lvl="1"/>
            <a:r>
              <a:rPr lang="nl-BE" dirty="0" smtClean="0"/>
              <a:t>Beperk het energieverbruik en de vraag naar energie :</a:t>
            </a:r>
          </a:p>
          <a:p>
            <a:pPr lvl="2"/>
            <a:r>
              <a:rPr lang="nl-BE" dirty="0" smtClean="0"/>
              <a:t>Gebouwen – verwarming op gas</a:t>
            </a:r>
          </a:p>
          <a:p>
            <a:pPr lvl="2"/>
            <a:r>
              <a:rPr lang="nl-BE" dirty="0" smtClean="0"/>
              <a:t>Extra’s</a:t>
            </a:r>
          </a:p>
          <a:p>
            <a:pPr lvl="1"/>
            <a:r>
              <a:rPr lang="nl-BE" dirty="0" smtClean="0"/>
              <a:t>Maak gebruik van energie-uitwisseling op de site:</a:t>
            </a:r>
          </a:p>
          <a:p>
            <a:pPr lvl="2"/>
            <a:r>
              <a:rPr lang="nl-BE" dirty="0" smtClean="0"/>
              <a:t>Warmtepomp </a:t>
            </a:r>
            <a:endParaRPr lang="nl-BE"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Energie - Verwarming</a:t>
            </a:r>
            <a:endParaRPr lang="nl-BE" dirty="0"/>
          </a:p>
        </p:txBody>
      </p:sp>
      <p:sp>
        <p:nvSpPr>
          <p:cNvPr id="3" name="Tijdelijke aanduiding voor inhoud 2"/>
          <p:cNvSpPr>
            <a:spLocks noGrp="1"/>
          </p:cNvSpPr>
          <p:nvPr>
            <p:ph sz="quarter" idx="1"/>
          </p:nvPr>
        </p:nvSpPr>
        <p:spPr/>
        <p:txBody>
          <a:bodyPr/>
          <a:lstStyle/>
          <a:p>
            <a:r>
              <a:rPr lang="nl-BE" b="1" dirty="0" smtClean="0"/>
              <a:t>Aanbevelingen</a:t>
            </a:r>
          </a:p>
          <a:p>
            <a:pPr lvl="1"/>
            <a:r>
              <a:rPr lang="nl-BE" dirty="0" smtClean="0"/>
              <a:t>Produceer en gebruik hernieuwbare energie:</a:t>
            </a:r>
          </a:p>
          <a:p>
            <a:pPr lvl="2"/>
            <a:r>
              <a:rPr lang="nl-BE" dirty="0" smtClean="0"/>
              <a:t>Sanitair</a:t>
            </a:r>
          </a:p>
          <a:p>
            <a:pPr lvl="3"/>
            <a:r>
              <a:rPr lang="nl-BE" dirty="0" smtClean="0"/>
              <a:t>Zonnecollector</a:t>
            </a:r>
          </a:p>
          <a:p>
            <a:pPr lvl="3"/>
            <a:r>
              <a:rPr lang="nl-BE" dirty="0" smtClean="0"/>
              <a:t>Aangesloten op boiler</a:t>
            </a:r>
          </a:p>
          <a:p>
            <a:pPr lvl="2"/>
            <a:endParaRPr lang="nl-BE"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Certificaten</a:t>
            </a:r>
            <a:endParaRPr lang="nl-BE" dirty="0"/>
          </a:p>
        </p:txBody>
      </p:sp>
      <p:sp>
        <p:nvSpPr>
          <p:cNvPr id="3" name="Tijdelijke aanduiding voor inhoud 2"/>
          <p:cNvSpPr>
            <a:spLocks noGrp="1"/>
          </p:cNvSpPr>
          <p:nvPr>
            <p:ph sz="quarter" idx="1"/>
          </p:nvPr>
        </p:nvSpPr>
        <p:spPr/>
        <p:txBody>
          <a:bodyPr/>
          <a:lstStyle/>
          <a:p>
            <a:r>
              <a:rPr lang="nl-BE" b="1" dirty="0" smtClean="0"/>
              <a:t>Huidige situatie</a:t>
            </a:r>
          </a:p>
          <a:p>
            <a:pPr lvl="1"/>
            <a:r>
              <a:rPr lang="nl-BE" dirty="0" err="1" smtClean="0"/>
              <a:t>ISO’s</a:t>
            </a:r>
            <a:endParaRPr lang="nl-BE" dirty="0" smtClean="0"/>
          </a:p>
          <a:p>
            <a:pPr lvl="1"/>
            <a:r>
              <a:rPr lang="nl-BE" dirty="0" err="1" smtClean="0"/>
              <a:t>Lean</a:t>
            </a:r>
            <a:r>
              <a:rPr lang="nl-BE" dirty="0" smtClean="0"/>
              <a:t> and green</a:t>
            </a:r>
          </a:p>
          <a:p>
            <a:pPr lvl="1"/>
            <a:r>
              <a:rPr lang="nl-BE" dirty="0" smtClean="0"/>
              <a:t>BACD </a:t>
            </a:r>
            <a:r>
              <a:rPr lang="nl-BE" dirty="0" err="1" smtClean="0"/>
              <a:t>Responsible</a:t>
            </a:r>
            <a:r>
              <a:rPr lang="nl-BE" dirty="0" smtClean="0"/>
              <a:t> Care</a:t>
            </a:r>
          </a:p>
          <a:p>
            <a:pPr lvl="1"/>
            <a:endParaRPr lang="nl-BE"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Certificaten</a:t>
            </a:r>
            <a:endParaRPr lang="nl-BE" dirty="0"/>
          </a:p>
        </p:txBody>
      </p:sp>
      <p:sp>
        <p:nvSpPr>
          <p:cNvPr id="3" name="Tijdelijke aanduiding voor inhoud 2"/>
          <p:cNvSpPr>
            <a:spLocks noGrp="1"/>
          </p:cNvSpPr>
          <p:nvPr>
            <p:ph sz="quarter" idx="1"/>
          </p:nvPr>
        </p:nvSpPr>
        <p:spPr/>
        <p:txBody>
          <a:bodyPr/>
          <a:lstStyle/>
          <a:p>
            <a:r>
              <a:rPr lang="nl-BE" b="1" dirty="0" smtClean="0"/>
              <a:t>Aanbevelingen</a:t>
            </a:r>
          </a:p>
          <a:p>
            <a:pPr lvl="1"/>
            <a:r>
              <a:rPr lang="nl-BE" dirty="0" smtClean="0"/>
              <a:t>ISO 14.001 en aanvullende certificaten </a:t>
            </a:r>
          </a:p>
          <a:p>
            <a:pPr lvl="2"/>
            <a:r>
              <a:rPr lang="nl-BE" dirty="0" smtClean="0"/>
              <a:t>14.020</a:t>
            </a:r>
            <a:r>
              <a:rPr lang="nl-BE" dirty="0" smtClean="0"/>
              <a:t>: over milieugerelateerde keurmerken</a:t>
            </a:r>
          </a:p>
          <a:p>
            <a:pPr lvl="2"/>
            <a:r>
              <a:rPr lang="nl-BE" dirty="0" smtClean="0"/>
              <a:t>14.040</a:t>
            </a:r>
            <a:r>
              <a:rPr lang="nl-BE" dirty="0" smtClean="0"/>
              <a:t>: over levenscyclusanalyse</a:t>
            </a:r>
          </a:p>
          <a:p>
            <a:pPr lvl="2"/>
            <a:r>
              <a:rPr lang="nl-BE" dirty="0" smtClean="0"/>
              <a:t>14.064</a:t>
            </a:r>
            <a:r>
              <a:rPr lang="nl-BE" dirty="0" smtClean="0"/>
              <a:t>: over Carbon </a:t>
            </a:r>
            <a:r>
              <a:rPr lang="nl-BE" dirty="0" err="1" smtClean="0"/>
              <a:t>footprinting</a:t>
            </a:r>
            <a:endParaRPr lang="nl-BE" dirty="0" smtClean="0"/>
          </a:p>
          <a:p>
            <a:pPr lvl="1"/>
            <a:r>
              <a:rPr lang="nl-BE" dirty="0" err="1" smtClean="0"/>
              <a:t>Lean</a:t>
            </a:r>
            <a:r>
              <a:rPr lang="nl-BE" dirty="0" smtClean="0"/>
              <a:t> and Green </a:t>
            </a:r>
          </a:p>
          <a:p>
            <a:pPr lvl="1"/>
            <a:r>
              <a:rPr lang="nl-BE" dirty="0" smtClean="0"/>
              <a:t>MVO/Milieucharter Antwerpen </a:t>
            </a:r>
          </a:p>
          <a:p>
            <a:pPr lvl="1"/>
            <a:r>
              <a:rPr lang="nl-BE" dirty="0" smtClean="0"/>
              <a:t>EMAS (Europees milieubeheer- en </a:t>
            </a:r>
            <a:r>
              <a:rPr lang="nl-BE" dirty="0" err="1" smtClean="0"/>
              <a:t>milieuauditsysteem</a:t>
            </a:r>
            <a:r>
              <a:rPr lang="nl-BE" dirty="0" smtClean="0"/>
              <a:t>) </a:t>
            </a:r>
            <a:endParaRPr lang="nl-B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cap="small" dirty="0" smtClean="0"/>
              <a:t>Methodologie</a:t>
            </a:r>
            <a:endParaRPr lang="nl-BE" cap="small" dirty="0"/>
          </a:p>
        </p:txBody>
      </p:sp>
      <p:sp>
        <p:nvSpPr>
          <p:cNvPr id="3" name="Tijdelijke aanduiding voor inhoud 2"/>
          <p:cNvSpPr>
            <a:spLocks noGrp="1"/>
          </p:cNvSpPr>
          <p:nvPr>
            <p:ph sz="quarter" idx="1"/>
          </p:nvPr>
        </p:nvSpPr>
        <p:spPr/>
        <p:txBody>
          <a:bodyPr/>
          <a:lstStyle/>
          <a:p>
            <a:pPr marL="514350" indent="-514350">
              <a:buFont typeface="+mj-lt"/>
              <a:buAutoNum type="arabicPeriod"/>
            </a:pPr>
            <a:r>
              <a:rPr lang="nl-BE" dirty="0" smtClean="0"/>
              <a:t>Scopebepaling</a:t>
            </a:r>
            <a:endParaRPr lang="nl-BE" dirty="0" smtClean="0"/>
          </a:p>
          <a:p>
            <a:pPr marL="914400" lvl="1" indent="-514350"/>
            <a:r>
              <a:rPr lang="nl-BE" dirty="0" smtClean="0"/>
              <a:t>Essenscia studie </a:t>
            </a:r>
          </a:p>
          <a:p>
            <a:pPr marL="914400" lvl="1" indent="-514350"/>
            <a:r>
              <a:rPr lang="nl-BE" dirty="0" err="1" smtClean="0"/>
              <a:t>Duurzaamheidsmeter</a:t>
            </a:r>
            <a:r>
              <a:rPr lang="nl-BE" dirty="0" smtClean="0"/>
              <a:t> stad Gent</a:t>
            </a:r>
          </a:p>
          <a:p>
            <a:pPr marL="514350" indent="-514350">
              <a:buFont typeface="+mj-lt"/>
              <a:buAutoNum type="arabicPeriod"/>
            </a:pPr>
            <a:r>
              <a:rPr lang="nl-BE" dirty="0" smtClean="0"/>
              <a:t>Interviews opstellen</a:t>
            </a:r>
          </a:p>
          <a:p>
            <a:pPr marL="514350" indent="-514350">
              <a:buFont typeface="+mj-lt"/>
              <a:buAutoNum type="arabicPeriod"/>
            </a:pPr>
            <a:r>
              <a:rPr lang="nl-BE" dirty="0" smtClean="0"/>
              <a:t>Selectie van bedrijven door opdrachtgever</a:t>
            </a:r>
          </a:p>
          <a:p>
            <a:pPr marL="914400" lvl="1" indent="-514350"/>
            <a:r>
              <a:rPr lang="nl-BE" dirty="0"/>
              <a:t>R</a:t>
            </a:r>
            <a:r>
              <a:rPr lang="nl-BE" dirty="0" smtClean="0"/>
              <a:t>epresentatief beeld sector</a:t>
            </a:r>
          </a:p>
          <a:p>
            <a:pPr marL="914400" lvl="1" indent="-514350"/>
            <a:r>
              <a:rPr lang="nl-BE" dirty="0" smtClean="0"/>
              <a:t>Type bedrijven</a:t>
            </a:r>
            <a:endParaRPr lang="nl-BE"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Prestatie - indicatoren</a:t>
            </a:r>
            <a:endParaRPr lang="nl-BE" dirty="0"/>
          </a:p>
        </p:txBody>
      </p:sp>
      <p:sp>
        <p:nvSpPr>
          <p:cNvPr id="3" name="Tijdelijke aanduiding voor inhoud 2"/>
          <p:cNvSpPr>
            <a:spLocks noGrp="1"/>
          </p:cNvSpPr>
          <p:nvPr>
            <p:ph sz="quarter" idx="1"/>
          </p:nvPr>
        </p:nvSpPr>
        <p:spPr/>
        <p:txBody>
          <a:bodyPr>
            <a:normAutofit/>
          </a:bodyPr>
          <a:lstStyle/>
          <a:p>
            <a:r>
              <a:rPr lang="nl-BE" b="1" dirty="0" smtClean="0"/>
              <a:t>Huidige situatie</a:t>
            </a:r>
          </a:p>
          <a:p>
            <a:pPr lvl="1"/>
            <a:r>
              <a:rPr lang="nl-BE" dirty="0" smtClean="0"/>
              <a:t>Klachtendienst voor veiligheid, kwaliteit en milieu </a:t>
            </a:r>
          </a:p>
          <a:p>
            <a:pPr lvl="1"/>
            <a:r>
              <a:rPr lang="nl-BE" dirty="0" smtClean="0"/>
              <a:t>Opvolging </a:t>
            </a:r>
            <a:r>
              <a:rPr lang="nl-BE" dirty="0" smtClean="0"/>
              <a:t>klanttevredenheid </a:t>
            </a:r>
          </a:p>
          <a:p>
            <a:pPr lvl="1"/>
            <a:r>
              <a:rPr lang="nl-BE" dirty="0" err="1" smtClean="0"/>
              <a:t>Pre-shipment</a:t>
            </a:r>
            <a:r>
              <a:rPr lang="nl-BE" dirty="0" smtClean="0"/>
              <a:t> beter opvolgen </a:t>
            </a:r>
          </a:p>
          <a:p>
            <a:pPr lvl="1"/>
            <a:r>
              <a:rPr lang="nl-BE" dirty="0" smtClean="0"/>
              <a:t>Controle op REACH en CLP </a:t>
            </a:r>
          </a:p>
          <a:p>
            <a:pPr lvl="1"/>
            <a:r>
              <a:rPr lang="nl-BE" dirty="0" smtClean="0"/>
              <a:t>Veiligheidsstudie </a:t>
            </a:r>
            <a:r>
              <a:rPr lang="nl-BE" dirty="0" smtClean="0"/>
              <a:t>voor de magazijnen in verband met </a:t>
            </a:r>
            <a:r>
              <a:rPr lang="nl-BE" dirty="0" err="1" smtClean="0"/>
              <a:t>Responsible</a:t>
            </a:r>
            <a:r>
              <a:rPr lang="nl-BE" dirty="0" smtClean="0"/>
              <a:t> Care </a:t>
            </a:r>
          </a:p>
          <a:p>
            <a:pPr lvl="1"/>
            <a:r>
              <a:rPr lang="nl-BE" dirty="0" smtClean="0"/>
              <a:t>Aanpassing </a:t>
            </a:r>
            <a:r>
              <a:rPr lang="nl-BE" dirty="0" smtClean="0"/>
              <a:t>van de </a:t>
            </a:r>
            <a:r>
              <a:rPr lang="nl-BE" dirty="0" err="1" smtClean="0"/>
              <a:t>MSDS-fiches</a:t>
            </a:r>
            <a:r>
              <a:rPr lang="nl-BE" dirty="0" smtClean="0"/>
              <a:t> aan de Europese normen </a:t>
            </a:r>
          </a:p>
          <a:p>
            <a:pPr lvl="1"/>
            <a:r>
              <a:rPr lang="nl-BE" dirty="0" smtClean="0"/>
              <a:t>Wettelijke vereisten </a:t>
            </a:r>
          </a:p>
          <a:p>
            <a:pPr lvl="1"/>
            <a:endParaRPr lang="nl-BE" dirty="0" smtClean="0"/>
          </a:p>
          <a:p>
            <a:pPr lvl="1"/>
            <a:endParaRPr lang="nl-BE"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Prestatie - indicatoren</a:t>
            </a:r>
            <a:endParaRPr lang="nl-BE" dirty="0"/>
          </a:p>
        </p:txBody>
      </p:sp>
      <p:sp>
        <p:nvSpPr>
          <p:cNvPr id="3" name="Tijdelijke aanduiding voor inhoud 2"/>
          <p:cNvSpPr>
            <a:spLocks noGrp="1"/>
          </p:cNvSpPr>
          <p:nvPr>
            <p:ph sz="quarter" idx="1"/>
          </p:nvPr>
        </p:nvSpPr>
        <p:spPr/>
        <p:txBody>
          <a:bodyPr/>
          <a:lstStyle/>
          <a:p>
            <a:r>
              <a:rPr lang="nl-BE" b="1" dirty="0" smtClean="0"/>
              <a:t>Aanbevelingen</a:t>
            </a:r>
          </a:p>
          <a:p>
            <a:pPr lvl="1"/>
            <a:r>
              <a:rPr lang="nl-BE" dirty="0" smtClean="0"/>
              <a:t>Global </a:t>
            </a:r>
            <a:r>
              <a:rPr lang="nl-BE" dirty="0" err="1" smtClean="0"/>
              <a:t>Reporting</a:t>
            </a:r>
            <a:r>
              <a:rPr lang="nl-BE" dirty="0" smtClean="0"/>
              <a:t> </a:t>
            </a:r>
            <a:r>
              <a:rPr lang="nl-BE" dirty="0" err="1" smtClean="0"/>
              <a:t>Initiative</a:t>
            </a:r>
            <a:r>
              <a:rPr lang="nl-BE" dirty="0" smtClean="0"/>
              <a:t>:</a:t>
            </a:r>
          </a:p>
          <a:p>
            <a:pPr lvl="2"/>
            <a:r>
              <a:rPr lang="nl-BE" dirty="0" err="1" smtClean="0"/>
              <a:t>Reporting</a:t>
            </a:r>
            <a:r>
              <a:rPr lang="nl-BE" dirty="0" smtClean="0"/>
              <a:t> </a:t>
            </a:r>
            <a:r>
              <a:rPr lang="nl-BE" dirty="0" err="1" smtClean="0"/>
              <a:t>Guidelines</a:t>
            </a:r>
            <a:r>
              <a:rPr lang="nl-BE" dirty="0" smtClean="0"/>
              <a:t> </a:t>
            </a:r>
          </a:p>
          <a:p>
            <a:pPr lvl="2"/>
            <a:r>
              <a:rPr lang="nl-BE" dirty="0" smtClean="0"/>
              <a:t>Het meten en rapporteren van:</a:t>
            </a:r>
          </a:p>
          <a:p>
            <a:pPr lvl="3"/>
            <a:r>
              <a:rPr lang="nl-BE" dirty="0" smtClean="0"/>
              <a:t>Economische</a:t>
            </a:r>
          </a:p>
          <a:p>
            <a:pPr lvl="3"/>
            <a:r>
              <a:rPr lang="nl-BE" dirty="0" smtClean="0"/>
              <a:t>Ecologische </a:t>
            </a:r>
          </a:p>
          <a:p>
            <a:pPr lvl="3"/>
            <a:r>
              <a:rPr lang="nl-BE" dirty="0" smtClean="0"/>
              <a:t>Sociale prestaties</a:t>
            </a:r>
            <a:endParaRPr lang="nl-BE"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Investeringsanalyse zonnepanelen</a:t>
            </a:r>
            <a:endParaRPr lang="nl-BE" dirty="0"/>
          </a:p>
        </p:txBody>
      </p:sp>
      <p:sp>
        <p:nvSpPr>
          <p:cNvPr id="3" name="Tijdelijke aanduiding voor inhoud 2"/>
          <p:cNvSpPr>
            <a:spLocks noGrp="1"/>
          </p:cNvSpPr>
          <p:nvPr>
            <p:ph sz="quarter" idx="1"/>
          </p:nvPr>
        </p:nvSpPr>
        <p:spPr/>
        <p:txBody>
          <a:bodyPr/>
          <a:lstStyle/>
          <a:p>
            <a:r>
              <a:rPr lang="nl-BE" dirty="0" smtClean="0"/>
              <a:t>Algemeen</a:t>
            </a:r>
          </a:p>
          <a:p>
            <a:r>
              <a:rPr lang="nl-BE" dirty="0" smtClean="0"/>
              <a:t>Werkwijze</a:t>
            </a:r>
          </a:p>
          <a:p>
            <a:r>
              <a:rPr lang="nl-BE" dirty="0" smtClean="0"/>
              <a:t>Cijfergegevens</a:t>
            </a:r>
          </a:p>
          <a:p>
            <a:r>
              <a:rPr lang="nl-BE" dirty="0" smtClean="0"/>
              <a:t>Conclusie (</a:t>
            </a:r>
            <a:r>
              <a:rPr lang="nl-BE" dirty="0" err="1" smtClean="0"/>
              <a:t>Kluwer</a:t>
            </a:r>
            <a:r>
              <a:rPr lang="nl-BE" dirty="0" smtClean="0"/>
              <a:t>)</a:t>
            </a:r>
            <a:endParaRPr lang="nl-BE"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Investeringsanalyse zonnepanelen</a:t>
            </a:r>
            <a:endParaRPr lang="nl-BE" dirty="0"/>
          </a:p>
        </p:txBody>
      </p:sp>
      <p:sp>
        <p:nvSpPr>
          <p:cNvPr id="3" name="Tijdelijke aanduiding voor inhoud 2"/>
          <p:cNvSpPr>
            <a:spLocks noGrp="1"/>
          </p:cNvSpPr>
          <p:nvPr>
            <p:ph sz="quarter" idx="1"/>
          </p:nvPr>
        </p:nvSpPr>
        <p:spPr/>
        <p:txBody>
          <a:bodyPr>
            <a:normAutofit/>
          </a:bodyPr>
          <a:lstStyle/>
          <a:p>
            <a:r>
              <a:rPr lang="nl-BE" b="1" dirty="0" smtClean="0"/>
              <a:t>Conclusie voorbeeld zonnepanelen	</a:t>
            </a:r>
          </a:p>
          <a:p>
            <a:pPr lvl="1"/>
            <a:r>
              <a:rPr lang="nl-BE" dirty="0" smtClean="0"/>
              <a:t>Winstgevendheid: zeker </a:t>
            </a:r>
            <a:r>
              <a:rPr lang="nl-BE" dirty="0" smtClean="0"/>
              <a:t>niet slecht (6,33</a:t>
            </a:r>
            <a:r>
              <a:rPr lang="nl-BE" dirty="0" smtClean="0"/>
              <a:t>%)</a:t>
            </a:r>
            <a:endParaRPr lang="nl-BE" dirty="0" smtClean="0"/>
          </a:p>
          <a:p>
            <a:pPr lvl="1"/>
            <a:r>
              <a:rPr lang="nl-BE" dirty="0" smtClean="0"/>
              <a:t>Terugverdientijd = periode </a:t>
            </a:r>
            <a:r>
              <a:rPr lang="nl-BE" dirty="0" smtClean="0"/>
              <a:t>van 21 </a:t>
            </a:r>
            <a:r>
              <a:rPr lang="nl-BE" dirty="0" smtClean="0"/>
              <a:t>jaar, beperkt risico</a:t>
            </a:r>
            <a:endParaRPr lang="nl-BE" dirty="0" smtClean="0"/>
          </a:p>
          <a:p>
            <a:pPr lvl="1"/>
            <a:r>
              <a:rPr lang="nl-BE" dirty="0" smtClean="0"/>
              <a:t>Het rendement </a:t>
            </a:r>
            <a:r>
              <a:rPr lang="nl-BE" dirty="0" smtClean="0"/>
              <a:t>&lt; de </a:t>
            </a:r>
            <a:r>
              <a:rPr lang="nl-BE" dirty="0" err="1" smtClean="0"/>
              <a:t>actualisatievoet</a:t>
            </a:r>
            <a:r>
              <a:rPr lang="nl-BE" dirty="0" smtClean="0"/>
              <a:t> </a:t>
            </a:r>
            <a:endParaRPr lang="nl-BE" dirty="0" smtClean="0"/>
          </a:p>
          <a:p>
            <a:pPr lvl="1">
              <a:buNone/>
            </a:pPr>
            <a:r>
              <a:rPr lang="nl-BE" dirty="0" smtClean="0"/>
              <a:t>	(inkomsten &lt; uitgaven) </a:t>
            </a:r>
          </a:p>
          <a:p>
            <a:pPr lvl="1">
              <a:buNone/>
            </a:pPr>
            <a:r>
              <a:rPr lang="nl-BE" dirty="0" smtClean="0"/>
              <a:t>	</a:t>
            </a:r>
            <a:r>
              <a:rPr lang="nl-BE" dirty="0" smtClean="0"/>
              <a:t>“onaanvaardbaar”</a:t>
            </a:r>
            <a:endParaRPr lang="nl-BE" dirty="0" smtClean="0"/>
          </a:p>
          <a:p>
            <a:pPr lvl="1"/>
            <a:r>
              <a:rPr lang="nl-BE" dirty="0" smtClean="0"/>
              <a:t>Percentage </a:t>
            </a:r>
            <a:r>
              <a:rPr lang="nl-BE" dirty="0" smtClean="0"/>
              <a:t> </a:t>
            </a:r>
            <a:r>
              <a:rPr lang="nl-BE" dirty="0" smtClean="0"/>
              <a:t>interne </a:t>
            </a:r>
            <a:r>
              <a:rPr lang="nl-BE" dirty="0" err="1" smtClean="0"/>
              <a:t>rendabilitiet</a:t>
            </a:r>
            <a:r>
              <a:rPr lang="nl-BE" dirty="0" smtClean="0"/>
              <a:t> </a:t>
            </a:r>
            <a:r>
              <a:rPr lang="nl-BE" dirty="0" smtClean="0"/>
              <a:t>&lt; de </a:t>
            </a:r>
            <a:r>
              <a:rPr lang="nl-BE" dirty="0" err="1" smtClean="0"/>
              <a:t>actualisatievoet</a:t>
            </a:r>
            <a:endParaRPr lang="nl-BE" dirty="0" smtClean="0"/>
          </a:p>
          <a:p>
            <a:pPr lvl="1">
              <a:buNone/>
            </a:pPr>
            <a:r>
              <a:rPr lang="nl-BE" dirty="0" smtClean="0"/>
              <a:t>	</a:t>
            </a:r>
            <a:r>
              <a:rPr lang="nl-BE" dirty="0" smtClean="0"/>
              <a:t>“onaanvaardbaar”</a:t>
            </a:r>
            <a:endParaRPr lang="nl-BE" dirty="0" smtClean="0"/>
          </a:p>
          <a:p>
            <a:pPr lvl="1"/>
            <a:endParaRPr lang="nl-BE"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Investeringsanalyse zonnepanelen</a:t>
            </a:r>
            <a:endParaRPr lang="nl-BE" dirty="0"/>
          </a:p>
        </p:txBody>
      </p:sp>
      <p:sp>
        <p:nvSpPr>
          <p:cNvPr id="3" name="Tijdelijke aanduiding voor inhoud 2"/>
          <p:cNvSpPr>
            <a:spLocks noGrp="1"/>
          </p:cNvSpPr>
          <p:nvPr>
            <p:ph sz="quarter" idx="1"/>
          </p:nvPr>
        </p:nvSpPr>
        <p:spPr/>
        <p:txBody>
          <a:bodyPr>
            <a:normAutofit/>
          </a:bodyPr>
          <a:lstStyle/>
          <a:p>
            <a:r>
              <a:rPr lang="nl-BE" b="1" dirty="0" smtClean="0"/>
              <a:t>Conclusie </a:t>
            </a:r>
            <a:r>
              <a:rPr lang="nl-BE" b="1" dirty="0" err="1" smtClean="0"/>
              <a:t>Kluwer</a:t>
            </a:r>
            <a:r>
              <a:rPr lang="nl-BE" b="1" dirty="0" smtClean="0"/>
              <a:t> magazine</a:t>
            </a:r>
          </a:p>
          <a:p>
            <a:pPr lvl="1"/>
            <a:r>
              <a:rPr lang="nl-BE" dirty="0" smtClean="0"/>
              <a:t>TVT is afhankelijk van:</a:t>
            </a:r>
          </a:p>
          <a:p>
            <a:pPr lvl="2"/>
            <a:r>
              <a:rPr lang="nl-BE" dirty="0" smtClean="0"/>
              <a:t>Oppervlakte</a:t>
            </a:r>
          </a:p>
          <a:p>
            <a:pPr lvl="2"/>
            <a:r>
              <a:rPr lang="nl-BE" dirty="0" smtClean="0"/>
              <a:t>Prijs grijze stroom</a:t>
            </a:r>
          </a:p>
          <a:p>
            <a:pPr lvl="2"/>
            <a:r>
              <a:rPr lang="nl-BE" dirty="0" smtClean="0"/>
              <a:t>Groene stroom certificaten</a:t>
            </a:r>
          </a:p>
          <a:p>
            <a:pPr lvl="2"/>
            <a:r>
              <a:rPr lang="nl-BE" dirty="0" smtClean="0"/>
              <a:t>Meestal 10 – 15 jaar, soms zelfs 20</a:t>
            </a:r>
          </a:p>
          <a:p>
            <a:pPr lvl="1"/>
            <a:r>
              <a:rPr lang="nl-BE" dirty="0" smtClean="0"/>
              <a:t>Aanleg nieuwe bedrijfsgebouwen</a:t>
            </a:r>
          </a:p>
          <a:p>
            <a:pPr lvl="2"/>
            <a:r>
              <a:rPr lang="nl-BE" dirty="0" smtClean="0"/>
              <a:t>Verplichting tot:</a:t>
            </a:r>
          </a:p>
          <a:p>
            <a:pPr lvl="3"/>
            <a:r>
              <a:rPr lang="nl-BE" dirty="0" smtClean="0"/>
              <a:t>E</a:t>
            </a:r>
            <a:r>
              <a:rPr lang="nl-BE" dirty="0" smtClean="0"/>
              <a:t>lke </a:t>
            </a:r>
            <a:r>
              <a:rPr lang="nl-BE" dirty="0" err="1" smtClean="0"/>
              <a:t>m²</a:t>
            </a:r>
            <a:r>
              <a:rPr lang="nl-BE" dirty="0" smtClean="0"/>
              <a:t> bruto </a:t>
            </a:r>
            <a:r>
              <a:rPr lang="nl-BE" dirty="0" smtClean="0"/>
              <a:t>vloeroppervlakte </a:t>
            </a:r>
            <a:endParaRPr lang="nl-BE" dirty="0" smtClean="0"/>
          </a:p>
          <a:p>
            <a:pPr lvl="3"/>
            <a:r>
              <a:rPr lang="nl-BE" dirty="0" smtClean="0"/>
              <a:t>1</a:t>
            </a:r>
            <a:r>
              <a:rPr lang="nl-BE" dirty="0" smtClean="0"/>
              <a:t>0 </a:t>
            </a:r>
            <a:r>
              <a:rPr lang="nl-BE" dirty="0" smtClean="0"/>
              <a:t>kWh hernieuwbare </a:t>
            </a:r>
            <a:r>
              <a:rPr lang="nl-BE" dirty="0" smtClean="0"/>
              <a:t>energie</a:t>
            </a:r>
            <a:endParaRPr lang="nl-BE"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Investeringsanalyse zonnepanelen</a:t>
            </a:r>
            <a:endParaRPr lang="nl-BE" dirty="0"/>
          </a:p>
        </p:txBody>
      </p:sp>
      <p:sp>
        <p:nvSpPr>
          <p:cNvPr id="3" name="Tijdelijke aanduiding voor inhoud 2"/>
          <p:cNvSpPr>
            <a:spLocks noGrp="1"/>
          </p:cNvSpPr>
          <p:nvPr>
            <p:ph sz="quarter" idx="1"/>
          </p:nvPr>
        </p:nvSpPr>
        <p:spPr/>
        <p:txBody>
          <a:bodyPr>
            <a:normAutofit/>
          </a:bodyPr>
          <a:lstStyle/>
          <a:p>
            <a:r>
              <a:rPr lang="nl-BE" b="1" dirty="0" smtClean="0"/>
              <a:t>Conclusie </a:t>
            </a:r>
            <a:r>
              <a:rPr lang="nl-BE" b="1" dirty="0" err="1" smtClean="0"/>
              <a:t>Kluwer</a:t>
            </a:r>
            <a:r>
              <a:rPr lang="nl-BE" b="1" dirty="0" smtClean="0"/>
              <a:t> magazine</a:t>
            </a:r>
          </a:p>
          <a:p>
            <a:pPr lvl="1"/>
            <a:r>
              <a:rPr lang="nl-BE" dirty="0" smtClean="0"/>
              <a:t>Andere voordelen:</a:t>
            </a:r>
          </a:p>
          <a:p>
            <a:pPr lvl="2"/>
            <a:r>
              <a:rPr lang="nl-BE" dirty="0" smtClean="0"/>
              <a:t>Investeringsaftrek van 13.5% voor energievriendelijke investeringen</a:t>
            </a:r>
          </a:p>
          <a:p>
            <a:pPr lvl="2"/>
            <a:r>
              <a:rPr lang="nl-BE" dirty="0" smtClean="0"/>
              <a:t>Groene stroom certificaat van 50 euro per geproduceerde </a:t>
            </a:r>
            <a:r>
              <a:rPr lang="nl-BE" dirty="0" err="1" smtClean="0"/>
              <a:t>mWh</a:t>
            </a:r>
            <a:endParaRPr lang="nl-BE" dirty="0" smtClean="0"/>
          </a:p>
          <a:p>
            <a:pPr lvl="2"/>
            <a:r>
              <a:rPr lang="nl-BE" dirty="0" smtClean="0"/>
              <a:t>Per </a:t>
            </a:r>
            <a:r>
              <a:rPr lang="nl-BE" dirty="0" err="1" smtClean="0"/>
              <a:t>mWh</a:t>
            </a:r>
            <a:r>
              <a:rPr lang="nl-BE" dirty="0" smtClean="0"/>
              <a:t> </a:t>
            </a:r>
            <a:r>
              <a:rPr lang="nl-BE" dirty="0" smtClean="0"/>
              <a:t>vergoeding/compensatie </a:t>
            </a:r>
            <a:r>
              <a:rPr lang="nl-BE" dirty="0" smtClean="0"/>
              <a:t>van 35 euro</a:t>
            </a:r>
          </a:p>
          <a:p>
            <a:pPr lvl="2"/>
            <a:endParaRPr lang="nl-BE"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Investeringsanalyse zonnepanelen</a:t>
            </a:r>
            <a:endParaRPr lang="nl-BE" dirty="0"/>
          </a:p>
        </p:txBody>
      </p:sp>
      <p:sp>
        <p:nvSpPr>
          <p:cNvPr id="3" name="Tijdelijke aanduiding voor inhoud 2"/>
          <p:cNvSpPr>
            <a:spLocks noGrp="1"/>
          </p:cNvSpPr>
          <p:nvPr>
            <p:ph sz="quarter" idx="1"/>
          </p:nvPr>
        </p:nvSpPr>
        <p:spPr/>
        <p:txBody>
          <a:bodyPr/>
          <a:lstStyle/>
          <a:p>
            <a:r>
              <a:rPr lang="nl-BE" b="1" dirty="0" smtClean="0"/>
              <a:t>Eindconclusie </a:t>
            </a:r>
            <a:r>
              <a:rPr lang="nl-BE" b="1" dirty="0" err="1" smtClean="0"/>
              <a:t>Kluwer</a:t>
            </a:r>
            <a:r>
              <a:rPr lang="nl-BE" b="1" dirty="0" smtClean="0"/>
              <a:t>:</a:t>
            </a:r>
          </a:p>
          <a:p>
            <a:pPr lvl="1"/>
            <a:r>
              <a:rPr lang="nl-BE" dirty="0" smtClean="0"/>
              <a:t>Meer dan 90 euro betalen per </a:t>
            </a:r>
            <a:r>
              <a:rPr lang="nl-BE" dirty="0" err="1" smtClean="0"/>
              <a:t>mWh</a:t>
            </a:r>
            <a:r>
              <a:rPr lang="nl-BE" dirty="0" smtClean="0"/>
              <a:t> </a:t>
            </a:r>
          </a:p>
          <a:p>
            <a:pPr lvl="1"/>
            <a:r>
              <a:rPr lang="nl-BE" dirty="0" smtClean="0"/>
              <a:t>Interessant om te investeren in zonnepanelen </a:t>
            </a:r>
          </a:p>
          <a:p>
            <a:pPr lvl="1"/>
            <a:r>
              <a:rPr lang="nl-BE" dirty="0" smtClean="0"/>
              <a:t>Stroom ter plaatse gebruiken</a:t>
            </a:r>
            <a:endParaRPr lang="nl-BE" dirty="0"/>
          </a:p>
          <a:p>
            <a:r>
              <a:rPr lang="nl-BE" dirty="0" smtClean="0"/>
              <a:t>In andere gevallen is het niet interessant om te investeren in </a:t>
            </a:r>
            <a:r>
              <a:rPr lang="nl-BE" dirty="0" smtClean="0"/>
              <a:t>zonnepanelen voor </a:t>
            </a:r>
            <a:r>
              <a:rPr lang="nl-BE" dirty="0" err="1" smtClean="0"/>
              <a:t>KMO’s</a:t>
            </a:r>
            <a:endParaRPr lang="nl-BE"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Eindconclusie</a:t>
            </a:r>
            <a:endParaRPr lang="nl-BE" dirty="0"/>
          </a:p>
        </p:txBody>
      </p:sp>
      <p:sp>
        <p:nvSpPr>
          <p:cNvPr id="3" name="Tijdelijke aanduiding voor inhoud 2"/>
          <p:cNvSpPr>
            <a:spLocks noGrp="1"/>
          </p:cNvSpPr>
          <p:nvPr>
            <p:ph sz="quarter" idx="1"/>
          </p:nvPr>
        </p:nvSpPr>
        <p:spPr/>
        <p:txBody>
          <a:bodyPr>
            <a:normAutofit/>
          </a:bodyPr>
          <a:lstStyle/>
          <a:p>
            <a:r>
              <a:rPr lang="nl-BE" dirty="0" smtClean="0"/>
              <a:t>Veel inspanningen om de gevolgen van hun bedrijfsprestaties op het milieu te beperken</a:t>
            </a:r>
          </a:p>
          <a:p>
            <a:r>
              <a:rPr lang="nl-BE" dirty="0" smtClean="0"/>
              <a:t>Mate waarin verschilt toch van bedrijf tot bedrijf </a:t>
            </a:r>
          </a:p>
          <a:p>
            <a:r>
              <a:rPr lang="nl-BE" dirty="0" smtClean="0"/>
              <a:t>Verpakkingsmaterialen</a:t>
            </a:r>
          </a:p>
          <a:p>
            <a:pPr lvl="1"/>
            <a:r>
              <a:rPr lang="nl-BE" dirty="0" smtClean="0"/>
              <a:t>Hergebruik en beperking</a:t>
            </a:r>
          </a:p>
          <a:p>
            <a:r>
              <a:rPr lang="nl-BE" dirty="0" smtClean="0"/>
              <a:t>Woon-werkverkeer</a:t>
            </a:r>
          </a:p>
          <a:p>
            <a:pPr lvl="1"/>
            <a:r>
              <a:rPr lang="nl-BE" dirty="0" smtClean="0"/>
              <a:t>Hoofdzakelijk auto</a:t>
            </a:r>
          </a:p>
          <a:p>
            <a:pPr lvl="1"/>
            <a:r>
              <a:rPr lang="nl-BE" dirty="0" smtClean="0"/>
              <a:t>Wel nog mogelijkheden</a:t>
            </a:r>
            <a:endParaRPr lang="nl-BE"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Eindconclusie</a:t>
            </a:r>
            <a:endParaRPr lang="nl-BE" dirty="0"/>
          </a:p>
        </p:txBody>
      </p:sp>
      <p:sp>
        <p:nvSpPr>
          <p:cNvPr id="3" name="Tijdelijke aanduiding voor inhoud 2"/>
          <p:cNvSpPr>
            <a:spLocks noGrp="1"/>
          </p:cNvSpPr>
          <p:nvPr>
            <p:ph sz="quarter" idx="1"/>
          </p:nvPr>
        </p:nvSpPr>
        <p:spPr/>
        <p:txBody>
          <a:bodyPr>
            <a:normAutofit/>
          </a:bodyPr>
          <a:lstStyle/>
          <a:p>
            <a:r>
              <a:rPr lang="nl-BE" dirty="0" smtClean="0"/>
              <a:t>Transport van goederen </a:t>
            </a:r>
          </a:p>
          <a:p>
            <a:pPr lvl="1"/>
            <a:r>
              <a:rPr lang="nl-BE" dirty="0" smtClean="0"/>
              <a:t>D</a:t>
            </a:r>
            <a:r>
              <a:rPr lang="nl-BE" dirty="0" smtClean="0"/>
              <a:t>oor </a:t>
            </a:r>
            <a:r>
              <a:rPr lang="nl-BE" dirty="0" smtClean="0"/>
              <a:t>sommige bedrijven al efficiënt georganiseerd </a:t>
            </a:r>
          </a:p>
          <a:p>
            <a:pPr lvl="1"/>
            <a:r>
              <a:rPr lang="nl-BE" dirty="0" smtClean="0"/>
              <a:t>M</a:t>
            </a:r>
            <a:r>
              <a:rPr lang="nl-BE" dirty="0" smtClean="0"/>
              <a:t>ilieuvoorwaarden </a:t>
            </a:r>
            <a:r>
              <a:rPr lang="nl-BE" dirty="0" smtClean="0"/>
              <a:t>in contracten</a:t>
            </a:r>
          </a:p>
          <a:p>
            <a:r>
              <a:rPr lang="nl-BE" dirty="0" smtClean="0"/>
              <a:t>Energieverbruik in de sector</a:t>
            </a:r>
          </a:p>
          <a:p>
            <a:pPr lvl="1"/>
            <a:r>
              <a:rPr lang="nl-BE" dirty="0" smtClean="0"/>
              <a:t>Beperkt</a:t>
            </a:r>
          </a:p>
          <a:p>
            <a:pPr lvl="1"/>
            <a:r>
              <a:rPr lang="nl-BE" dirty="0" smtClean="0"/>
              <a:t>Oude toestellen vervangen!</a:t>
            </a:r>
          </a:p>
          <a:p>
            <a:r>
              <a:rPr lang="nl-BE" dirty="0" smtClean="0"/>
              <a:t>Certificaten</a:t>
            </a:r>
          </a:p>
          <a:p>
            <a:pPr lvl="1"/>
            <a:r>
              <a:rPr lang="nl-BE" dirty="0" smtClean="0"/>
              <a:t>Kunnen het imago van de bedrijven “vergroenen</a:t>
            </a:r>
            <a:r>
              <a:rPr lang="nl-BE" dirty="0" smtClean="0"/>
              <a:t>”</a:t>
            </a:r>
          </a:p>
          <a:p>
            <a:pPr lvl="1"/>
            <a:r>
              <a:rPr lang="nl-BE" dirty="0" smtClean="0"/>
              <a:t>Beter inzicht in de bedrijfsprestaties</a:t>
            </a:r>
          </a:p>
          <a:p>
            <a:pPr lvl="1"/>
            <a:r>
              <a:rPr lang="nl-BE" dirty="0" smtClean="0"/>
              <a:t>Tonen aan dat het bedrijf bezig is met het milieu</a:t>
            </a:r>
            <a:endParaRPr lang="nl-BE"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Eindconclusie</a:t>
            </a:r>
            <a:endParaRPr lang="nl-BE" dirty="0"/>
          </a:p>
        </p:txBody>
      </p:sp>
      <p:sp>
        <p:nvSpPr>
          <p:cNvPr id="3" name="Tijdelijke aanduiding voor inhoud 2"/>
          <p:cNvSpPr>
            <a:spLocks noGrp="1"/>
          </p:cNvSpPr>
          <p:nvPr>
            <p:ph sz="quarter" idx="1"/>
          </p:nvPr>
        </p:nvSpPr>
        <p:spPr/>
        <p:txBody>
          <a:bodyPr/>
          <a:lstStyle/>
          <a:p>
            <a:r>
              <a:rPr lang="nl-BE" dirty="0" smtClean="0"/>
              <a:t>Belang</a:t>
            </a:r>
            <a:endParaRPr lang="nl-BE" dirty="0" smtClean="0"/>
          </a:p>
          <a:p>
            <a:pPr lvl="1"/>
            <a:r>
              <a:rPr lang="nl-BE" dirty="0" smtClean="0"/>
              <a:t>Het economisch belang b</a:t>
            </a:r>
            <a:r>
              <a:rPr lang="nl-BE" dirty="0" smtClean="0"/>
              <a:t>lijft </a:t>
            </a:r>
            <a:r>
              <a:rPr lang="nl-BE" dirty="0" smtClean="0"/>
              <a:t>natuurlijk de prioriteit</a:t>
            </a:r>
          </a:p>
          <a:p>
            <a:pPr lvl="1"/>
            <a:r>
              <a:rPr lang="nl-BE" dirty="0" smtClean="0"/>
              <a:t>2</a:t>
            </a:r>
            <a:r>
              <a:rPr lang="nl-BE" baseline="30000" dirty="0" smtClean="0"/>
              <a:t>e</a:t>
            </a:r>
            <a:r>
              <a:rPr lang="nl-BE" dirty="0" smtClean="0"/>
              <a:t> plaats: veiligheid</a:t>
            </a:r>
          </a:p>
          <a:p>
            <a:pPr lvl="2"/>
            <a:r>
              <a:rPr lang="nl-BE" dirty="0" smtClean="0"/>
              <a:t>Brandveiligheid</a:t>
            </a:r>
          </a:p>
          <a:p>
            <a:pPr lvl="2"/>
            <a:r>
              <a:rPr lang="nl-BE" dirty="0" smtClean="0"/>
              <a:t>Veiligheid op de </a:t>
            </a:r>
            <a:r>
              <a:rPr lang="nl-BE" dirty="0" smtClean="0"/>
              <a:t>werkvloer</a:t>
            </a:r>
            <a:endParaRPr lang="nl-BE" dirty="0" smtClean="0"/>
          </a:p>
          <a:p>
            <a:pPr lvl="1"/>
            <a:r>
              <a:rPr lang="nl-BE" dirty="0" smtClean="0"/>
              <a:t>3</a:t>
            </a:r>
            <a:r>
              <a:rPr lang="nl-BE" baseline="30000" dirty="0" smtClean="0"/>
              <a:t>e</a:t>
            </a:r>
            <a:r>
              <a:rPr lang="nl-BE" dirty="0" smtClean="0"/>
              <a:t> plaats: belang van het milieu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cap="small" dirty="0" smtClean="0"/>
              <a:t>Methodologie</a:t>
            </a:r>
            <a:endParaRPr lang="nl-BE" cap="small" dirty="0"/>
          </a:p>
        </p:txBody>
      </p:sp>
      <p:sp>
        <p:nvSpPr>
          <p:cNvPr id="3" name="Tijdelijke aanduiding voor inhoud 2"/>
          <p:cNvSpPr>
            <a:spLocks noGrp="1"/>
          </p:cNvSpPr>
          <p:nvPr>
            <p:ph sz="quarter" idx="1"/>
          </p:nvPr>
        </p:nvSpPr>
        <p:spPr/>
        <p:txBody>
          <a:bodyPr/>
          <a:lstStyle/>
          <a:p>
            <a:pPr marL="514350" indent="-514350">
              <a:buFont typeface="+mj-lt"/>
              <a:buAutoNum type="arabicPeriod" startAt="4"/>
            </a:pPr>
            <a:r>
              <a:rPr lang="nl-BE" dirty="0" smtClean="0"/>
              <a:t>Plaatsbezoeken</a:t>
            </a:r>
          </a:p>
          <a:p>
            <a:pPr marL="914400" lvl="1" indent="-514350"/>
            <a:r>
              <a:rPr lang="nl-BE" dirty="0" smtClean="0"/>
              <a:t>Interviews = input huidige situatie</a:t>
            </a:r>
          </a:p>
          <a:p>
            <a:pPr marL="914400" lvl="1" indent="-514350"/>
            <a:r>
              <a:rPr lang="nl-BE" dirty="0" smtClean="0"/>
              <a:t>Rondleiding</a:t>
            </a:r>
          </a:p>
          <a:p>
            <a:pPr marL="914400" lvl="1" indent="-514350"/>
            <a:r>
              <a:rPr lang="nl-BE" dirty="0" smtClean="0"/>
              <a:t>Verslag</a:t>
            </a:r>
          </a:p>
          <a:p>
            <a:pPr marL="514350" indent="-514350">
              <a:buFont typeface="+mj-lt"/>
              <a:buAutoNum type="arabicPeriod" startAt="5"/>
            </a:pPr>
            <a:r>
              <a:rPr lang="nl-BE" dirty="0" smtClean="0"/>
              <a:t>Huidige situatie</a:t>
            </a:r>
          </a:p>
          <a:p>
            <a:pPr marL="514350" indent="-514350">
              <a:buFont typeface="+mj-lt"/>
              <a:buAutoNum type="arabicPeriod" startAt="5"/>
            </a:pPr>
            <a:r>
              <a:rPr lang="nl-BE" dirty="0" smtClean="0"/>
              <a:t>Aanbevelingen</a:t>
            </a:r>
          </a:p>
          <a:p>
            <a:pPr marL="914400" lvl="1" indent="-514350"/>
            <a:r>
              <a:rPr lang="nl-BE" dirty="0" smtClean="0"/>
              <a:t>Vanuit analyse huidige situatie</a:t>
            </a:r>
          </a:p>
          <a:p>
            <a:pPr marL="514350" indent="-514350">
              <a:buFont typeface="+mj-lt"/>
              <a:buAutoNum type="arabicPeriod" startAt="7"/>
            </a:pPr>
            <a:r>
              <a:rPr lang="nl-BE" dirty="0" smtClean="0"/>
              <a:t>Investeringsanalyse zonnepanelen</a:t>
            </a:r>
          </a:p>
          <a:p>
            <a:pPr marL="514350" indent="-514350">
              <a:buNone/>
            </a:pPr>
            <a:endParaRPr lang="nl-BE" dirty="0" smtClean="0"/>
          </a:p>
          <a:p>
            <a:pPr marL="914400" lvl="1" indent="-514350"/>
            <a:endParaRPr lang="nl-BE"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267744" y="1484784"/>
            <a:ext cx="6172200" cy="1894362"/>
          </a:xfrm>
        </p:spPr>
        <p:txBody>
          <a:bodyPr/>
          <a:lstStyle/>
          <a:p>
            <a:r>
              <a:rPr lang="nl-BE" dirty="0" smtClean="0"/>
              <a:t>Bedankt voor  </a:t>
            </a:r>
            <a:r>
              <a:rPr lang="nl-BE" dirty="0" smtClean="0"/>
              <a:t>u</a:t>
            </a:r>
            <a:r>
              <a:rPr lang="nl-BE" dirty="0" smtClean="0"/>
              <a:t>w aandacht!</a:t>
            </a:r>
            <a:endParaRPr lang="nl-BE" dirty="0"/>
          </a:p>
        </p:txBody>
      </p:sp>
      <p:sp>
        <p:nvSpPr>
          <p:cNvPr id="3" name="Ondertitel 2"/>
          <p:cNvSpPr>
            <a:spLocks noGrp="1"/>
          </p:cNvSpPr>
          <p:nvPr>
            <p:ph type="subTitle" idx="1"/>
          </p:nvPr>
        </p:nvSpPr>
        <p:spPr>
          <a:xfrm>
            <a:off x="2267744" y="4365104"/>
            <a:ext cx="6172200" cy="1371600"/>
          </a:xfrm>
        </p:spPr>
        <p:txBody>
          <a:bodyPr/>
          <a:lstStyle/>
          <a:p>
            <a:r>
              <a:rPr lang="nl-BE" dirty="0" smtClean="0"/>
              <a:t>Zijn er nog vragen?</a:t>
            </a:r>
            <a:endParaRPr lang="nl-B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cap="small" dirty="0"/>
              <a:t>Overzicht</a:t>
            </a:r>
          </a:p>
        </p:txBody>
      </p:sp>
      <p:sp>
        <p:nvSpPr>
          <p:cNvPr id="3" name="Tijdelijke aanduiding voor inhoud 2"/>
          <p:cNvSpPr>
            <a:spLocks noGrp="1"/>
          </p:cNvSpPr>
          <p:nvPr>
            <p:ph sz="quarter" idx="1"/>
          </p:nvPr>
        </p:nvSpPr>
        <p:spPr/>
        <p:txBody>
          <a:bodyPr>
            <a:normAutofit/>
          </a:bodyPr>
          <a:lstStyle/>
          <a:p>
            <a:r>
              <a:rPr lang="nl-BE" dirty="0" smtClean="0"/>
              <a:t>Inleiding</a:t>
            </a:r>
          </a:p>
          <a:p>
            <a:r>
              <a:rPr lang="nl-BE" dirty="0" smtClean="0"/>
              <a:t>Methodologie</a:t>
            </a:r>
          </a:p>
          <a:p>
            <a:r>
              <a:rPr lang="nl-BE" b="1" dirty="0" smtClean="0"/>
              <a:t>Bespreking aspecten</a:t>
            </a:r>
          </a:p>
          <a:p>
            <a:pPr lvl="1"/>
            <a:r>
              <a:rPr lang="nl-BE" b="1" dirty="0" smtClean="0"/>
              <a:t>Afval</a:t>
            </a:r>
          </a:p>
          <a:p>
            <a:pPr lvl="1"/>
            <a:r>
              <a:rPr lang="nl-BE" dirty="0" smtClean="0"/>
              <a:t>Mobiliteit</a:t>
            </a:r>
          </a:p>
          <a:p>
            <a:pPr lvl="1"/>
            <a:r>
              <a:rPr lang="nl-BE" dirty="0" smtClean="0"/>
              <a:t>Water</a:t>
            </a:r>
          </a:p>
          <a:p>
            <a:pPr lvl="1"/>
            <a:r>
              <a:rPr lang="nl-BE" dirty="0" smtClean="0"/>
              <a:t>Energie</a:t>
            </a:r>
          </a:p>
          <a:p>
            <a:pPr lvl="1"/>
            <a:r>
              <a:rPr lang="nl-BE" dirty="0" smtClean="0"/>
              <a:t>Certificaten</a:t>
            </a:r>
          </a:p>
          <a:p>
            <a:pPr lvl="1"/>
            <a:r>
              <a:rPr lang="nl-BE" dirty="0" smtClean="0"/>
              <a:t>Prestatie-indicatoren</a:t>
            </a:r>
            <a:endParaRPr lang="nl-BE" dirty="0" smtClean="0"/>
          </a:p>
          <a:p>
            <a:r>
              <a:rPr lang="nl-BE" dirty="0" smtClean="0"/>
              <a:t>Investeringsanalyse zonnepanelen</a:t>
            </a:r>
          </a:p>
          <a:p>
            <a:r>
              <a:rPr lang="nl-BE" dirty="0" smtClean="0"/>
              <a:t>Conclusie</a:t>
            </a:r>
            <a:endParaRPr lang="nl-B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cap="small" dirty="0" smtClean="0"/>
              <a:t>Bespreking aspecten - afval</a:t>
            </a:r>
            <a:endParaRPr lang="nl-BE" cap="small" dirty="0"/>
          </a:p>
        </p:txBody>
      </p:sp>
      <p:sp>
        <p:nvSpPr>
          <p:cNvPr id="3" name="Tijdelijke aanduiding voor inhoud 2"/>
          <p:cNvSpPr>
            <a:spLocks noGrp="1"/>
          </p:cNvSpPr>
          <p:nvPr>
            <p:ph sz="quarter" idx="1"/>
          </p:nvPr>
        </p:nvSpPr>
        <p:spPr/>
        <p:txBody>
          <a:bodyPr/>
          <a:lstStyle/>
          <a:p>
            <a:pPr marL="514350" indent="-514350">
              <a:buFont typeface="+mj-lt"/>
              <a:buAutoNum type="arabicPeriod"/>
            </a:pPr>
            <a:r>
              <a:rPr lang="nl-BE" b="1" cap="small" dirty="0" smtClean="0"/>
              <a:t>Bedrijfsafval</a:t>
            </a:r>
          </a:p>
          <a:p>
            <a:pPr marL="514350" indent="-514350">
              <a:buFont typeface="+mj-lt"/>
              <a:buAutoNum type="arabicPeriod"/>
            </a:pPr>
            <a:endParaRPr lang="nl-BE" dirty="0"/>
          </a:p>
          <a:p>
            <a:pPr marL="514350" indent="-514350">
              <a:buFont typeface="+mj-lt"/>
              <a:buAutoNum type="arabicPeriod"/>
            </a:pPr>
            <a:r>
              <a:rPr lang="nl-BE" cap="small" dirty="0"/>
              <a:t>Huishoudelijk afval</a:t>
            </a:r>
          </a:p>
          <a:p>
            <a:pPr marL="514350" indent="-514350"/>
            <a:endParaRPr lang="nl-BE" dirty="0" smtClean="0"/>
          </a:p>
          <a:p>
            <a:pPr marL="514350" indent="-514350"/>
            <a:endParaRPr lang="nl-BE" dirty="0" smtClean="0"/>
          </a:p>
          <a:p>
            <a:pPr marL="514350" indent="-514350">
              <a:buFont typeface="+mj-lt"/>
              <a:buAutoNum type="arabicPeriod"/>
            </a:pPr>
            <a:endParaRPr lang="nl-B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cap="small" dirty="0" smtClean="0"/>
              <a:t>Afval - </a:t>
            </a:r>
            <a:r>
              <a:rPr lang="nl-BE" cap="small" dirty="0" smtClean="0"/>
              <a:t>bedrijfsafval</a:t>
            </a:r>
            <a:endParaRPr lang="nl-BE" dirty="0"/>
          </a:p>
        </p:txBody>
      </p:sp>
      <p:sp>
        <p:nvSpPr>
          <p:cNvPr id="3" name="Tijdelijke aanduiding voor inhoud 2"/>
          <p:cNvSpPr>
            <a:spLocks noGrp="1"/>
          </p:cNvSpPr>
          <p:nvPr>
            <p:ph sz="quarter" idx="1"/>
          </p:nvPr>
        </p:nvSpPr>
        <p:spPr/>
        <p:txBody>
          <a:bodyPr/>
          <a:lstStyle/>
          <a:p>
            <a:r>
              <a:rPr lang="nl-BE" dirty="0" smtClean="0"/>
              <a:t>Soorten afval</a:t>
            </a:r>
          </a:p>
          <a:p>
            <a:pPr lvl="1"/>
            <a:r>
              <a:rPr lang="nl-BE" dirty="0" smtClean="0"/>
              <a:t>Kunststof bidons</a:t>
            </a:r>
          </a:p>
          <a:p>
            <a:pPr lvl="1"/>
            <a:r>
              <a:rPr lang="nl-BE" dirty="0" smtClean="0"/>
              <a:t>Metalen vaten</a:t>
            </a:r>
          </a:p>
          <a:p>
            <a:pPr lvl="1"/>
            <a:r>
              <a:rPr lang="nl-BE" dirty="0" err="1" smtClean="0"/>
              <a:t>IBC’s</a:t>
            </a:r>
            <a:endParaRPr lang="nl-BE" dirty="0" smtClean="0"/>
          </a:p>
          <a:p>
            <a:pPr lvl="1"/>
            <a:r>
              <a:rPr lang="nl-BE" dirty="0" smtClean="0"/>
              <a:t>Wikkelfolie</a:t>
            </a:r>
          </a:p>
          <a:p>
            <a:pPr lvl="1"/>
            <a:r>
              <a:rPr lang="nl-BE" dirty="0" smtClean="0"/>
              <a:t>P</a:t>
            </a:r>
            <a:r>
              <a:rPr lang="nl-BE" dirty="0" smtClean="0"/>
              <a:t>roductafval</a:t>
            </a:r>
            <a:endParaRPr lang="nl-BE" dirty="0" smtClean="0"/>
          </a:p>
          <a:p>
            <a:pPr lvl="2"/>
            <a:endParaRPr lang="nl-BE"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Grijswaarden">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1376</TotalTime>
  <Words>2251</Words>
  <Application>Microsoft Office PowerPoint</Application>
  <PresentationFormat>Diavoorstelling (4:3)</PresentationFormat>
  <Paragraphs>566</Paragraphs>
  <Slides>60</Slides>
  <Notes>20</Notes>
  <HiddenSlides>0</HiddenSlides>
  <MMClips>0</MMClips>
  <ScaleCrop>false</ScaleCrop>
  <HeadingPairs>
    <vt:vector size="6" baseType="variant">
      <vt:variant>
        <vt:lpstr>Thema</vt:lpstr>
      </vt:variant>
      <vt:variant>
        <vt:i4>1</vt:i4>
      </vt:variant>
      <vt:variant>
        <vt:lpstr>Ingesloten OLE-bronprogramma's</vt:lpstr>
      </vt:variant>
      <vt:variant>
        <vt:i4>1</vt:i4>
      </vt:variant>
      <vt:variant>
        <vt:lpstr>Diatitels</vt:lpstr>
      </vt:variant>
      <vt:variant>
        <vt:i4>60</vt:i4>
      </vt:variant>
    </vt:vector>
  </HeadingPairs>
  <TitlesOfParts>
    <vt:vector size="62" baseType="lpstr">
      <vt:lpstr>Oriel</vt:lpstr>
      <vt:lpstr>Unknown</vt:lpstr>
      <vt:lpstr>Duurzaamheidsstudie Chemische Distributiesector</vt:lpstr>
      <vt:lpstr>Overzicht</vt:lpstr>
      <vt:lpstr>Inleiding</vt:lpstr>
      <vt:lpstr>Overzicht</vt:lpstr>
      <vt:lpstr>Methodologie</vt:lpstr>
      <vt:lpstr>Methodologie</vt:lpstr>
      <vt:lpstr>Overzicht</vt:lpstr>
      <vt:lpstr>Bespreking aspecten - afval</vt:lpstr>
      <vt:lpstr>Afval - bedrijfsafval</vt:lpstr>
      <vt:lpstr>Afval - bedrijfsafval</vt:lpstr>
      <vt:lpstr>Afval - bedrijfsafval</vt:lpstr>
      <vt:lpstr>Afval - bedrijfsafval</vt:lpstr>
      <vt:lpstr>Afval - bedrijfsafval</vt:lpstr>
      <vt:lpstr>Afval - bedrijfsafval</vt:lpstr>
      <vt:lpstr>Afval - bedrijfsafval</vt:lpstr>
      <vt:lpstr>Bespreking aspecten - afval</vt:lpstr>
      <vt:lpstr>Afval – huishoudelijk afval</vt:lpstr>
      <vt:lpstr>Afval – huishoudelijk afval</vt:lpstr>
      <vt:lpstr>Overzicht</vt:lpstr>
      <vt:lpstr>Bespreking aspecten – mobiliteit</vt:lpstr>
      <vt:lpstr>Mobiliteit – woon-werkverkeer</vt:lpstr>
      <vt:lpstr>Mobiliteit – woon-werkverkeer</vt:lpstr>
      <vt:lpstr>Mobiliteit – woon-werkverkeer</vt:lpstr>
      <vt:lpstr>Mobiliteit – woon-werkverkeer</vt:lpstr>
      <vt:lpstr>Mobiliteit – woon-werkverkeer</vt:lpstr>
      <vt:lpstr>Bespreking aspecten – mobiliteit</vt:lpstr>
      <vt:lpstr>Mobiliteit – transport van goederen</vt:lpstr>
      <vt:lpstr>Mobiliteit – transport van goederen</vt:lpstr>
      <vt:lpstr>Mobiliteit – transport van goederen</vt:lpstr>
      <vt:lpstr>Overzicht</vt:lpstr>
      <vt:lpstr>Bespreking aspecten – water</vt:lpstr>
      <vt:lpstr>Water – proceswater</vt:lpstr>
      <vt:lpstr>Water – proceswater</vt:lpstr>
      <vt:lpstr>Bespreking aspecten – water</vt:lpstr>
      <vt:lpstr>Water – huishoudelijk water</vt:lpstr>
      <vt:lpstr>Water – huishoudelijk water</vt:lpstr>
      <vt:lpstr>Overzicht</vt:lpstr>
      <vt:lpstr>Bespreking aspecten energie</vt:lpstr>
      <vt:lpstr>Energie – elektriciteit</vt:lpstr>
      <vt:lpstr>Energie – elektriciteit</vt:lpstr>
      <vt:lpstr>Energie – elektriciteit</vt:lpstr>
      <vt:lpstr>Energie – elektriciteit</vt:lpstr>
      <vt:lpstr>Energie – Brandstoffen</vt:lpstr>
      <vt:lpstr>Energie – Brandstoffen</vt:lpstr>
      <vt:lpstr>Energie - Verwarming</vt:lpstr>
      <vt:lpstr>Energie - Verwarming</vt:lpstr>
      <vt:lpstr>Energie - Verwarming</vt:lpstr>
      <vt:lpstr>Certificaten</vt:lpstr>
      <vt:lpstr>Certificaten</vt:lpstr>
      <vt:lpstr>Prestatie - indicatoren</vt:lpstr>
      <vt:lpstr>Prestatie - indicatoren</vt:lpstr>
      <vt:lpstr>Investeringsanalyse zonnepanelen</vt:lpstr>
      <vt:lpstr>Investeringsanalyse zonnepanelen</vt:lpstr>
      <vt:lpstr>Investeringsanalyse zonnepanelen</vt:lpstr>
      <vt:lpstr>Investeringsanalyse zonnepanelen</vt:lpstr>
      <vt:lpstr>Investeringsanalyse zonnepanelen</vt:lpstr>
      <vt:lpstr>Eindconclusie</vt:lpstr>
      <vt:lpstr>Eindconclusie</vt:lpstr>
      <vt:lpstr>Eindconclusie</vt:lpstr>
      <vt:lpstr>Bedankt voor  uw aandacht!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Duurzaamheidsstudie Chemische Distributiesector</dc:title>
  <dc:creator>gebruiker</dc:creator>
  <cp:lastModifiedBy>Eigenaar</cp:lastModifiedBy>
  <cp:revision>66</cp:revision>
  <dcterms:created xsi:type="dcterms:W3CDTF">2014-06-08T09:29:05Z</dcterms:created>
  <dcterms:modified xsi:type="dcterms:W3CDTF">2014-06-11T11:36:36Z</dcterms:modified>
</cp:coreProperties>
</file>