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72" r:id="rId4"/>
    <p:sldId id="273" r:id="rId5"/>
    <p:sldId id="257" r:id="rId6"/>
    <p:sldId id="269" r:id="rId7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8" autoAdjust="0"/>
    <p:restoredTop sz="94652" autoAdjust="0"/>
  </p:normalViewPr>
  <p:slideViewPr>
    <p:cSldViewPr snapToGrid="0" snapToObjects="1">
      <p:cViewPr>
        <p:scale>
          <a:sx n="86" d="100"/>
          <a:sy n="86" d="100"/>
        </p:scale>
        <p:origin x="-13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9D2EB-F06E-C841-B1E6-E23A165BEB30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1D7BE-7408-8A40-ABF3-E7623BC3767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9043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B2FCE-DAA6-5245-9AC7-993B4B819C27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08AF2-E90C-734B-8A20-EA938E33A9B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096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34CB-1BCA-4643-80DC-2C64493E243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34CB-1BCA-4643-80DC-2C64493E243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34CB-1BCA-4643-80DC-2C64493E243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34CB-1BCA-4643-80DC-2C64493E243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34CB-1BCA-4643-80DC-2C64493E243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34CB-1BCA-4643-80DC-2C64493E243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34CB-1BCA-4643-80DC-2C64493E243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34CB-1BCA-4643-80DC-2C64493E243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34CB-1BCA-4643-80DC-2C64493E243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34CB-1BCA-4643-80DC-2C64493E243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34CB-1BCA-4643-80DC-2C64493E243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A34CB-1BCA-4643-80DC-2C64493E243D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 9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Value through Distribution</a:t>
            </a:r>
          </a:p>
        </p:txBody>
      </p:sp>
      <p:cxnSp>
        <p:nvCxnSpPr>
          <p:cNvPr id="13" name="Rechte verbindingslijn 12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Afbeelding 6" descr="filalBACDnamelogo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108" y="342816"/>
            <a:ext cx="4226560" cy="2387600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3238958"/>
            <a:ext cx="8229600" cy="1333041"/>
          </a:xfrm>
        </p:spPr>
        <p:txBody>
          <a:bodyPr>
            <a:normAutofit fontScale="90000"/>
          </a:bodyPr>
          <a:lstStyle/>
          <a:p>
            <a:r>
              <a:rPr lang="nl-BE" sz="5300" b="1" dirty="0" smtClean="0">
                <a:solidFill>
                  <a:srgbClr val="4F81BD"/>
                </a:solidFill>
              </a:rPr>
              <a:t/>
            </a:r>
            <a:br>
              <a:rPr lang="nl-BE" sz="5300" b="1" dirty="0" smtClean="0">
                <a:solidFill>
                  <a:srgbClr val="4F81BD"/>
                </a:solidFill>
              </a:rPr>
            </a:br>
            <a:r>
              <a:rPr lang="nl-BE" sz="5300" b="1" dirty="0" smtClean="0">
                <a:solidFill>
                  <a:srgbClr val="4F81BD"/>
                </a:solidFill>
              </a:rPr>
              <a:t>RESPONSIBLE CARE WORKSHOP</a:t>
            </a:r>
            <a:br>
              <a:rPr lang="nl-BE" sz="5300" b="1" dirty="0" smtClean="0">
                <a:solidFill>
                  <a:srgbClr val="4F81BD"/>
                </a:solidFill>
              </a:rPr>
            </a:br>
            <a:r>
              <a:rPr lang="nl-BE" sz="3600" b="1" dirty="0" smtClean="0">
                <a:solidFill>
                  <a:srgbClr val="4F81BD"/>
                </a:solidFill>
              </a:rPr>
              <a:t>27 november 2013</a:t>
            </a:r>
            <a:endParaRPr lang="nl-BE" sz="3600" b="1" dirty="0">
              <a:solidFill>
                <a:srgbClr val="4F81BD"/>
              </a:solidFill>
            </a:endParaRPr>
          </a:p>
        </p:txBody>
      </p:sp>
      <p:pic>
        <p:nvPicPr>
          <p:cNvPr id="2050" name="Picture 2" descr="C:\Users\admin\Documents\ArcSoft\BACD\RC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613" y="378010"/>
            <a:ext cx="3935730" cy="101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Value through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" y="339797"/>
            <a:ext cx="73723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>
              <a:solidFill>
                <a:srgbClr val="0070C0"/>
              </a:solidFill>
            </a:endParaRPr>
          </a:p>
          <a:p>
            <a:endParaRPr lang="nl-BE" sz="6000" b="1" dirty="0" smtClean="0">
              <a:solidFill>
                <a:schemeClr val="accent1"/>
              </a:solidFill>
            </a:endParaRPr>
          </a:p>
          <a:p>
            <a:pPr algn="ctr"/>
            <a:r>
              <a:rPr lang="nl-BE" sz="6000" b="1" dirty="0" smtClean="0">
                <a:solidFill>
                  <a:srgbClr val="4F81BD"/>
                </a:solidFill>
              </a:rPr>
              <a:t>WHY</a:t>
            </a:r>
            <a:endParaRPr lang="nl-BE" sz="6000" b="1" dirty="0">
              <a:solidFill>
                <a:srgbClr val="4F81BD"/>
              </a:solidFill>
            </a:endParaRPr>
          </a:p>
          <a:p>
            <a:pPr algn="ctr"/>
            <a:r>
              <a:rPr lang="nl-BE" sz="6000" b="1" dirty="0" smtClean="0">
                <a:solidFill>
                  <a:schemeClr val="accent1"/>
                </a:solidFill>
              </a:rPr>
              <a:t> RESPONSIBLE CARE ?</a:t>
            </a:r>
          </a:p>
          <a:p>
            <a:pPr lvl="1"/>
            <a:endParaRPr lang="nl-BE" dirty="0" smtClean="0"/>
          </a:p>
          <a:p>
            <a:pPr lvl="1"/>
            <a:endParaRPr lang="nl-BE" dirty="0"/>
          </a:p>
        </p:txBody>
      </p:sp>
      <p:pic>
        <p:nvPicPr>
          <p:cNvPr id="3074" name="Picture 2" descr="C:\Users\admin\Documents\ArcSoft\BACD\RC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644" y="124624"/>
            <a:ext cx="2078065" cy="53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01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Value through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" y="714374"/>
            <a:ext cx="737235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4F81BD"/>
                </a:solidFill>
              </a:rPr>
              <a:t>RESPONSIBLE CARE BENEFITS</a:t>
            </a:r>
          </a:p>
          <a:p>
            <a:endParaRPr lang="en-US" sz="2400" dirty="0" smtClean="0">
              <a:solidFill>
                <a:srgbClr val="4F81BD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4F81BD"/>
                </a:solidFill>
              </a:rPr>
              <a:t>Gaining </a:t>
            </a:r>
            <a:r>
              <a:rPr lang="en-US" b="1" dirty="0" err="1" smtClean="0">
                <a:solidFill>
                  <a:srgbClr val="4F81BD"/>
                </a:solidFill>
              </a:rPr>
              <a:t>Organisational</a:t>
            </a:r>
            <a:r>
              <a:rPr lang="en-US" b="1" dirty="0" smtClean="0">
                <a:solidFill>
                  <a:srgbClr val="4F81BD"/>
                </a:solidFill>
              </a:rPr>
              <a:t> Efficiencies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b="1" dirty="0">
              <a:solidFill>
                <a:srgbClr val="4F81BD"/>
              </a:solidFill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4F81BD"/>
                </a:solidFill>
              </a:rPr>
              <a:t>RC puts a management system in place to help companies to integrate safety, health, environmental and security performance. 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en-US" b="1" dirty="0">
              <a:solidFill>
                <a:srgbClr val="4F81BD"/>
              </a:solidFill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4F81BD"/>
                </a:solidFill>
              </a:rPr>
              <a:t>Measuring regularly the different parameters – </a:t>
            </a:r>
            <a:r>
              <a:rPr lang="en-US" b="1" dirty="0" err="1" smtClean="0">
                <a:solidFill>
                  <a:srgbClr val="4F81BD"/>
                </a:solidFill>
              </a:rPr>
              <a:t>IoP</a:t>
            </a:r>
            <a:r>
              <a:rPr lang="en-US" b="1" dirty="0" smtClean="0">
                <a:solidFill>
                  <a:srgbClr val="4F81BD"/>
                </a:solidFill>
              </a:rPr>
              <a:t> – indicates where the company stands relating to SHE and security.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en-US" b="1" dirty="0">
              <a:solidFill>
                <a:srgbClr val="4F81BD"/>
              </a:solidFill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4F81BD"/>
                </a:solidFill>
              </a:rPr>
              <a:t>Based on the </a:t>
            </a:r>
            <a:r>
              <a:rPr lang="en-US" b="1" dirty="0" err="1" smtClean="0">
                <a:solidFill>
                  <a:srgbClr val="4F81BD"/>
                </a:solidFill>
              </a:rPr>
              <a:t>IoP</a:t>
            </a:r>
            <a:r>
              <a:rPr lang="en-US" b="1" dirty="0" smtClean="0">
                <a:solidFill>
                  <a:srgbClr val="4F81BD"/>
                </a:solidFill>
              </a:rPr>
              <a:t> an Improvement Plan can be developed to continually </a:t>
            </a:r>
            <a:r>
              <a:rPr lang="en-US" b="1" dirty="0" err="1" smtClean="0">
                <a:solidFill>
                  <a:srgbClr val="4F81BD"/>
                </a:solidFill>
              </a:rPr>
              <a:t>optimise</a:t>
            </a:r>
            <a:r>
              <a:rPr lang="en-US" b="1" dirty="0" smtClean="0">
                <a:solidFill>
                  <a:srgbClr val="4F81BD"/>
                </a:solidFill>
              </a:rPr>
              <a:t> the internal processes and operational conditions.</a:t>
            </a:r>
          </a:p>
          <a:p>
            <a:pPr lvl="1"/>
            <a:endParaRPr lang="en-US" b="1" dirty="0" smtClean="0">
              <a:solidFill>
                <a:srgbClr val="4F81BD"/>
              </a:solidFill>
            </a:endParaRPr>
          </a:p>
          <a:p>
            <a:pPr algn="ctr"/>
            <a:r>
              <a:rPr lang="en-US" b="1" dirty="0" smtClean="0">
                <a:solidFill>
                  <a:srgbClr val="4F81BD"/>
                </a:solidFill>
              </a:rPr>
              <a:t>THE ULTIMATE GOAL IS :</a:t>
            </a:r>
          </a:p>
          <a:p>
            <a:pPr algn="ctr"/>
            <a:r>
              <a:rPr lang="en-US" b="1" dirty="0" smtClean="0">
                <a:solidFill>
                  <a:srgbClr val="4F81BD"/>
                </a:solidFill>
              </a:rPr>
              <a:t>TO ENSURE SAFE AND SECURE MANAGEMENT OF CHEMICAL PRODUCTS WITH RESPECT TO HEALTH AND ENVIRONMENT.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en-US" b="1" dirty="0">
              <a:solidFill>
                <a:srgbClr val="4F81BD"/>
              </a:solidFill>
            </a:endParaRPr>
          </a:p>
          <a:p>
            <a:pPr marL="800100" lvl="1" indent="-342900">
              <a:buFont typeface="Wingdings" pitchFamily="2" charset="2"/>
              <a:buChar char="q"/>
            </a:pPr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/>
          </a:p>
        </p:txBody>
      </p:sp>
      <p:pic>
        <p:nvPicPr>
          <p:cNvPr id="9" name="Picture 2" descr="C:\Users\admin\Documents\ArcSoft\BACD\RC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644" y="124624"/>
            <a:ext cx="2078065" cy="53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Value through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" y="339797"/>
            <a:ext cx="7372350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nl-BE" dirty="0" smtClean="0"/>
          </a:p>
          <a:p>
            <a:r>
              <a:rPr lang="en-US" dirty="0"/>
              <a:t> </a:t>
            </a:r>
            <a:r>
              <a:rPr lang="en-US" sz="2400" b="1" u="sng" dirty="0">
                <a:solidFill>
                  <a:srgbClr val="4F81BD"/>
                </a:solidFill>
              </a:rPr>
              <a:t>RESPONSIBLE CARE BENEFITS</a:t>
            </a:r>
          </a:p>
          <a:p>
            <a:endParaRPr lang="en-US" sz="2400" dirty="0">
              <a:solidFill>
                <a:srgbClr val="4F81BD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4F81BD"/>
                </a:solidFill>
              </a:rPr>
              <a:t>Financial and Cost Benefits.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b="1" dirty="0">
              <a:solidFill>
                <a:srgbClr val="4F81BD"/>
              </a:solidFill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4F81BD"/>
                </a:solidFill>
              </a:rPr>
              <a:t>Improved Productivity through reduction of accidents and injuries.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en-US" b="1" dirty="0">
              <a:solidFill>
                <a:srgbClr val="4F81BD"/>
              </a:solidFill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4F81BD"/>
                </a:solidFill>
              </a:rPr>
              <a:t>Lower consumption of energy and water.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en-US" b="1" dirty="0">
              <a:solidFill>
                <a:srgbClr val="4F81BD"/>
              </a:solidFill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4F81BD"/>
                </a:solidFill>
              </a:rPr>
              <a:t>Less waste generated.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en-US" b="1" dirty="0">
              <a:solidFill>
                <a:srgbClr val="4F81BD"/>
              </a:solidFill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4F81BD"/>
                </a:solidFill>
              </a:rPr>
              <a:t>Possible reduction of insurance premiums.</a:t>
            </a:r>
          </a:p>
          <a:p>
            <a:pPr lvl="1"/>
            <a:r>
              <a:rPr lang="en-US" b="1" dirty="0">
                <a:solidFill>
                  <a:srgbClr val="4F81BD"/>
                </a:solidFill>
              </a:rPr>
              <a:t> </a:t>
            </a:r>
            <a:r>
              <a:rPr lang="en-US" b="1" dirty="0" smtClean="0">
                <a:solidFill>
                  <a:srgbClr val="4F81BD"/>
                </a:solidFill>
              </a:rPr>
              <a:t>     To discuss with insurance providers, specifically for security.</a:t>
            </a:r>
          </a:p>
          <a:p>
            <a:pPr lvl="1"/>
            <a:endParaRPr lang="en-US" b="1" dirty="0">
              <a:solidFill>
                <a:srgbClr val="4F81BD"/>
              </a:solidFill>
            </a:endParaRPr>
          </a:p>
          <a:p>
            <a:pPr lvl="1"/>
            <a:r>
              <a:rPr lang="en-US" b="1" dirty="0" smtClean="0">
                <a:solidFill>
                  <a:srgbClr val="4F81BD"/>
                </a:solidFill>
              </a:rPr>
              <a:t> 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en-US" b="1" dirty="0">
              <a:solidFill>
                <a:srgbClr val="4F81BD"/>
              </a:solidFill>
            </a:endParaRPr>
          </a:p>
          <a:p>
            <a:pPr marL="800100" lvl="1" indent="-342900">
              <a:buFont typeface="Wingdings" pitchFamily="2" charset="2"/>
              <a:buChar char="q"/>
            </a:pPr>
            <a:endParaRPr lang="en-US" b="1" dirty="0" smtClean="0">
              <a:solidFill>
                <a:srgbClr val="4F81BD"/>
              </a:solidFill>
            </a:endParaRPr>
          </a:p>
          <a:p>
            <a:pPr marL="800100" lvl="1" indent="-342900">
              <a:buFont typeface="Wingdings" pitchFamily="2" charset="2"/>
              <a:buChar char="q"/>
            </a:pPr>
            <a:endParaRPr lang="en-US" b="1" dirty="0">
              <a:solidFill>
                <a:srgbClr val="4F81BD"/>
              </a:solidFill>
            </a:endParaRPr>
          </a:p>
          <a:p>
            <a:pPr marL="800100" lvl="1" indent="-342900">
              <a:buFont typeface="Wingdings" pitchFamily="2" charset="2"/>
              <a:buChar char="q"/>
            </a:pPr>
            <a:endParaRPr lang="en-US" b="1" dirty="0" smtClean="0">
              <a:solidFill>
                <a:srgbClr val="4F81BD"/>
              </a:solidFill>
            </a:endParaRPr>
          </a:p>
          <a:p>
            <a:pPr lvl="1"/>
            <a:r>
              <a:rPr lang="en-US" b="1" dirty="0" smtClean="0">
                <a:solidFill>
                  <a:srgbClr val="4F81BD"/>
                </a:solidFill>
              </a:rPr>
              <a:t>       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b="1" dirty="0">
              <a:solidFill>
                <a:srgbClr val="4F81BD"/>
              </a:solidFill>
            </a:endParaRPr>
          </a:p>
          <a:p>
            <a:pPr marL="800100" lvl="1" indent="-342900">
              <a:buFont typeface="Wingdings" pitchFamily="2" charset="2"/>
              <a:buChar char="q"/>
            </a:pPr>
            <a:endParaRPr lang="en-US" b="1" dirty="0">
              <a:solidFill>
                <a:srgbClr val="4F81BD"/>
              </a:solidFill>
            </a:endParaRPr>
          </a:p>
          <a:p>
            <a:endParaRPr lang="nl-BE" dirty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/>
          </a:p>
        </p:txBody>
      </p:sp>
      <p:pic>
        <p:nvPicPr>
          <p:cNvPr id="9" name="Picture 2" descr="C:\Users\admin\Documents\ArcSoft\BACD\RC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644" y="124624"/>
            <a:ext cx="2078065" cy="53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49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Value through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" y="339797"/>
            <a:ext cx="737235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b="1" u="sng" dirty="0" smtClean="0">
              <a:solidFill>
                <a:schemeClr val="accent1"/>
              </a:solidFill>
            </a:endParaRPr>
          </a:p>
          <a:p>
            <a:r>
              <a:rPr lang="en-US" dirty="0"/>
              <a:t> </a:t>
            </a:r>
            <a:r>
              <a:rPr lang="en-US" sz="2400" b="1" u="sng" dirty="0">
                <a:solidFill>
                  <a:srgbClr val="4F81BD"/>
                </a:solidFill>
              </a:rPr>
              <a:t>RESPONSIBLE CARE BENEFITS</a:t>
            </a:r>
          </a:p>
          <a:p>
            <a:endParaRPr lang="en-US" sz="2400" dirty="0">
              <a:solidFill>
                <a:srgbClr val="4F81BD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4F81BD"/>
                </a:solidFill>
              </a:rPr>
              <a:t>Improves the Image of the Company.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b="1" dirty="0">
              <a:solidFill>
                <a:srgbClr val="4F81BD"/>
              </a:solidFill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4F81BD"/>
                </a:solidFill>
              </a:rPr>
              <a:t>The use of the logo indicates a “Responsible” Company.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en-US" b="1" dirty="0">
              <a:solidFill>
                <a:srgbClr val="4F81BD"/>
              </a:solidFill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4F81BD"/>
                </a:solidFill>
              </a:rPr>
              <a:t>Third Party Verification by ESAD / SQAS certification </a:t>
            </a:r>
            <a:r>
              <a:rPr lang="en-US" b="1" dirty="0" smtClean="0">
                <a:solidFill>
                  <a:srgbClr val="4F81BD"/>
                </a:solidFill>
              </a:rPr>
              <a:t>and especially the evolution of th</a:t>
            </a:r>
            <a:r>
              <a:rPr lang="en-US" b="1" dirty="0" smtClean="0">
                <a:solidFill>
                  <a:srgbClr val="4F81BD"/>
                </a:solidFill>
              </a:rPr>
              <a:t>e </a:t>
            </a:r>
            <a:r>
              <a:rPr lang="en-US" b="1" dirty="0" err="1" smtClean="0">
                <a:solidFill>
                  <a:srgbClr val="4F81BD"/>
                </a:solidFill>
              </a:rPr>
              <a:t>IoP</a:t>
            </a:r>
            <a:r>
              <a:rPr lang="en-US" b="1" dirty="0" smtClean="0">
                <a:solidFill>
                  <a:srgbClr val="4F81BD"/>
                </a:solidFill>
              </a:rPr>
              <a:t> </a:t>
            </a:r>
            <a:r>
              <a:rPr lang="en-US" b="1" dirty="0" smtClean="0">
                <a:solidFill>
                  <a:srgbClr val="4F81BD"/>
                </a:solidFill>
              </a:rPr>
              <a:t>demonstrates </a:t>
            </a:r>
            <a:r>
              <a:rPr lang="en-US" b="1" dirty="0" smtClean="0">
                <a:solidFill>
                  <a:srgbClr val="4F81BD"/>
                </a:solidFill>
              </a:rPr>
              <a:t>responsibility in Safety, Health and Environment towards the Authorities and the General Public.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en-US" b="1" dirty="0">
              <a:solidFill>
                <a:srgbClr val="4F81BD"/>
              </a:solidFill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4F81BD"/>
                </a:solidFill>
              </a:rPr>
              <a:t>Competitive Advantage.</a:t>
            </a:r>
          </a:p>
          <a:p>
            <a:pPr lvl="1"/>
            <a:r>
              <a:rPr lang="en-US" b="1" dirty="0">
                <a:solidFill>
                  <a:srgbClr val="4F81BD"/>
                </a:solidFill>
              </a:rPr>
              <a:t> </a:t>
            </a:r>
            <a:r>
              <a:rPr lang="en-US" b="1" dirty="0" smtClean="0">
                <a:solidFill>
                  <a:srgbClr val="4F81BD"/>
                </a:solidFill>
              </a:rPr>
              <a:t>      ESAD / SQAS certification is condition for doing business with </a:t>
            </a:r>
          </a:p>
          <a:p>
            <a:pPr lvl="1"/>
            <a:r>
              <a:rPr lang="en-US" b="1" dirty="0">
                <a:solidFill>
                  <a:srgbClr val="4F81BD"/>
                </a:solidFill>
              </a:rPr>
              <a:t> </a:t>
            </a:r>
            <a:r>
              <a:rPr lang="en-US" b="1" dirty="0" smtClean="0">
                <a:solidFill>
                  <a:srgbClr val="4F81BD"/>
                </a:solidFill>
              </a:rPr>
              <a:t>      some suppliers and customers.</a:t>
            </a:r>
          </a:p>
          <a:p>
            <a:pPr lvl="1"/>
            <a:endParaRPr lang="en-US" b="1" dirty="0">
              <a:solidFill>
                <a:srgbClr val="4F81BD"/>
              </a:solidFill>
            </a:endParaRPr>
          </a:p>
          <a:p>
            <a:pPr marL="742950" lvl="1" indent="-2857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4F81BD"/>
                </a:solidFill>
              </a:rPr>
              <a:t> Improved Community Relations.</a:t>
            </a:r>
          </a:p>
          <a:p>
            <a:pPr marL="742950" lvl="1" indent="-285750">
              <a:buFont typeface="Wingdings" pitchFamily="2" charset="2"/>
              <a:buChar char="q"/>
            </a:pPr>
            <a:endParaRPr lang="en-US" b="1" dirty="0">
              <a:solidFill>
                <a:srgbClr val="4F81BD"/>
              </a:solidFill>
            </a:endParaRPr>
          </a:p>
          <a:p>
            <a:pPr marL="742950" lvl="1" indent="-2857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4F81BD"/>
                </a:solidFill>
              </a:rPr>
              <a:t> Shows </a:t>
            </a:r>
            <a:r>
              <a:rPr lang="nl-BE" b="1" dirty="0" smtClean="0">
                <a:solidFill>
                  <a:srgbClr val="4F81BD"/>
                </a:solidFill>
              </a:rPr>
              <a:t>Company’ s concern </a:t>
            </a:r>
            <a:r>
              <a:rPr lang="nl-BE" b="1" dirty="0" err="1" smtClean="0">
                <a:solidFill>
                  <a:srgbClr val="4F81BD"/>
                </a:solidFill>
              </a:rPr>
              <a:t>for</a:t>
            </a:r>
            <a:r>
              <a:rPr lang="nl-BE" b="1" dirty="0" smtClean="0">
                <a:solidFill>
                  <a:srgbClr val="4F81BD"/>
                </a:solidFill>
              </a:rPr>
              <a:t> </a:t>
            </a:r>
            <a:r>
              <a:rPr lang="nl-BE" b="1" dirty="0" err="1" smtClean="0">
                <a:solidFill>
                  <a:srgbClr val="4F81BD"/>
                </a:solidFill>
              </a:rPr>
              <a:t>sustainable</a:t>
            </a:r>
            <a:r>
              <a:rPr lang="nl-BE" b="1" dirty="0" smtClean="0">
                <a:solidFill>
                  <a:srgbClr val="4F81BD"/>
                </a:solidFill>
              </a:rPr>
              <a:t> </a:t>
            </a:r>
            <a:r>
              <a:rPr lang="nl-BE" b="1" dirty="0" err="1" smtClean="0">
                <a:solidFill>
                  <a:srgbClr val="4F81BD"/>
                </a:solidFill>
              </a:rPr>
              <a:t>development</a:t>
            </a:r>
            <a:r>
              <a:rPr lang="nl-BE" b="1" dirty="0" smtClean="0">
                <a:solidFill>
                  <a:srgbClr val="4F81BD"/>
                </a:solidFill>
              </a:rPr>
              <a:t>.</a:t>
            </a:r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/>
          </a:p>
        </p:txBody>
      </p:sp>
      <p:pic>
        <p:nvPicPr>
          <p:cNvPr id="9" name="Picture 2" descr="C:\Users\admin\Documents\ArcSoft\BACD\RC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644" y="124624"/>
            <a:ext cx="2078065" cy="53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Value through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9" name="TextBox 7"/>
          <p:cNvSpPr txBox="1"/>
          <p:nvPr/>
        </p:nvSpPr>
        <p:spPr>
          <a:xfrm>
            <a:off x="914400" y="339797"/>
            <a:ext cx="737235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BE" b="1" dirty="0" smtClean="0">
              <a:solidFill>
                <a:srgbClr val="4F81BD"/>
              </a:solidFill>
            </a:endParaRPr>
          </a:p>
          <a:p>
            <a:pPr algn="ctr"/>
            <a:endParaRPr lang="nl-BE" b="1" dirty="0" smtClean="0">
              <a:solidFill>
                <a:srgbClr val="4F81BD"/>
              </a:solidFill>
            </a:endParaRPr>
          </a:p>
          <a:p>
            <a:pPr algn="ctr"/>
            <a:r>
              <a:rPr lang="nl-BE" sz="6000" b="1" dirty="0" smtClean="0">
                <a:solidFill>
                  <a:srgbClr val="4F81BD"/>
                </a:solidFill>
              </a:rPr>
              <a:t>THAT’ S WHY</a:t>
            </a:r>
          </a:p>
          <a:p>
            <a:pPr algn="ctr"/>
            <a:r>
              <a:rPr lang="nl-BE" sz="6000" b="1" dirty="0" smtClean="0">
                <a:solidFill>
                  <a:srgbClr val="4F81BD"/>
                </a:solidFill>
              </a:rPr>
              <a:t>YOU IMPLEMENT</a:t>
            </a:r>
          </a:p>
          <a:p>
            <a:pPr algn="ctr"/>
            <a:r>
              <a:rPr lang="nl-BE" sz="6000" b="1" dirty="0" smtClean="0">
                <a:solidFill>
                  <a:srgbClr val="4F81BD"/>
                </a:solidFill>
              </a:rPr>
              <a:t>RESPONSIBLE CARE ! </a:t>
            </a:r>
          </a:p>
          <a:p>
            <a:pPr algn="ctr"/>
            <a:endParaRPr lang="nl-BE" sz="6000" b="1" dirty="0" smtClean="0">
              <a:solidFill>
                <a:srgbClr val="4F81BD"/>
              </a:solidFill>
            </a:endParaRPr>
          </a:p>
          <a:p>
            <a:pPr algn="ctr"/>
            <a:r>
              <a:rPr lang="nl-BE" sz="6000" b="1" dirty="0" smtClean="0">
                <a:solidFill>
                  <a:srgbClr val="4F81BD"/>
                </a:solidFill>
              </a:rPr>
              <a:t>SUCCESS !</a:t>
            </a:r>
            <a:endParaRPr lang="nl-BE" sz="6000" b="1" dirty="0">
              <a:solidFill>
                <a:srgbClr val="4F81BD"/>
              </a:solidFill>
            </a:endParaRPr>
          </a:p>
          <a:p>
            <a:pPr algn="ctr"/>
            <a:endParaRPr lang="nl-BE" b="1" dirty="0" smtClean="0">
              <a:solidFill>
                <a:srgbClr val="4F81BD"/>
              </a:solidFill>
            </a:endParaRPr>
          </a:p>
        </p:txBody>
      </p:sp>
      <p:pic>
        <p:nvPicPr>
          <p:cNvPr id="10" name="Picture 2" descr="C:\Users\admin\Documents\ArcSoft\BACD\RC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644" y="124624"/>
            <a:ext cx="2078065" cy="53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4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BACD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1372</TotalTime>
  <Words>127</Words>
  <Application>Microsoft Office PowerPoint</Application>
  <PresentationFormat>Diavoorstelling (4:3)</PresentationFormat>
  <Paragraphs>77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powerpointBACD</vt:lpstr>
      <vt:lpstr> RESPONSIBLE CARE WORKSHOP 27 november 2013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admin</dc:creator>
  <cp:lastModifiedBy>admin</cp:lastModifiedBy>
  <cp:revision>75</cp:revision>
  <dcterms:created xsi:type="dcterms:W3CDTF">2011-09-18T20:14:19Z</dcterms:created>
  <dcterms:modified xsi:type="dcterms:W3CDTF">2013-11-27T07:03:07Z</dcterms:modified>
</cp:coreProperties>
</file>