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 ContentType="application/vnd.ms-exce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1"/>
  </p:sldMasterIdLst>
  <p:notesMasterIdLst>
    <p:notesMasterId r:id="rId34"/>
  </p:notesMasterIdLst>
  <p:handoutMasterIdLst>
    <p:handoutMasterId r:id="rId35"/>
  </p:handoutMasterIdLst>
  <p:sldIdLst>
    <p:sldId id="256" r:id="rId2"/>
    <p:sldId id="280" r:id="rId3"/>
    <p:sldId id="288" r:id="rId4"/>
    <p:sldId id="295" r:id="rId5"/>
    <p:sldId id="271" r:id="rId6"/>
    <p:sldId id="272" r:id="rId7"/>
    <p:sldId id="276" r:id="rId8"/>
    <p:sldId id="257" r:id="rId9"/>
    <p:sldId id="269" r:id="rId10"/>
    <p:sldId id="270" r:id="rId11"/>
    <p:sldId id="268" r:id="rId12"/>
    <p:sldId id="274" r:id="rId13"/>
    <p:sldId id="261" r:id="rId14"/>
    <p:sldId id="260" r:id="rId15"/>
    <p:sldId id="264" r:id="rId16"/>
    <p:sldId id="262" r:id="rId17"/>
    <p:sldId id="263" r:id="rId18"/>
    <p:sldId id="281" r:id="rId19"/>
    <p:sldId id="265" r:id="rId20"/>
    <p:sldId id="287" r:id="rId21"/>
    <p:sldId id="266" r:id="rId22"/>
    <p:sldId id="267" r:id="rId23"/>
    <p:sldId id="282" r:id="rId24"/>
    <p:sldId id="285" r:id="rId25"/>
    <p:sldId id="286" r:id="rId26"/>
    <p:sldId id="290" r:id="rId27"/>
    <p:sldId id="292" r:id="rId28"/>
    <p:sldId id="293" r:id="rId29"/>
    <p:sldId id="291" r:id="rId30"/>
    <p:sldId id="294" r:id="rId31"/>
    <p:sldId id="283" r:id="rId32"/>
    <p:sldId id="284" r:id="rId33"/>
  </p:sldIdLst>
  <p:sldSz cx="9144000" cy="5143500" type="screen16x9"/>
  <p:notesSz cx="6881813" cy="10002838"/>
  <p:custShowLst>
    <p:custShow name="Chemic News" id="0">
      <p:sldLst>
        <p:sld r:id="rId21"/>
      </p:sldLst>
    </p:custShow>
    <p:custShow name="Code goede praktijk" id="1">
      <p:sldLst>
        <p:sld r:id="rId24"/>
        <p:sld r:id="rId25"/>
        <p:sld r:id="rId26"/>
      </p:sldLst>
    </p:custShow>
    <p:custShow name="SPS - FI" id="2">
      <p:sldLst>
        <p:sld r:id="rId32"/>
      </p:sldLst>
    </p:custShow>
    <p:custShow name="Ladingzekering" id="3">
      <p:sldLst>
        <p:sld r:id="rId33"/>
      </p:sldLst>
    </p:custShow>
    <p:custShow name="Richtlijn koppelingen" id="4">
      <p:sldLst>
        <p:sld r:id="rId27"/>
        <p:sld r:id="rId28"/>
        <p:sld r:id="rId29"/>
        <p:sld r:id="rId30"/>
        <p:sld r:id="rId31"/>
      </p:sldLst>
    </p:custShow>
  </p:custShowLst>
  <p:defaultTextStyle>
    <a:defPPr>
      <a:defRPr lang="nl-NL"/>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20"/>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23966"/>
    <a:srgbClr val="1070C6"/>
    <a:srgbClr val="A3A3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99" autoAdjust="0"/>
    <p:restoredTop sz="94727" autoAdjust="0"/>
  </p:normalViewPr>
  <p:slideViewPr>
    <p:cSldViewPr snapToGrid="0" snapToObjects="1">
      <p:cViewPr varScale="1">
        <p:scale>
          <a:sx n="110" d="100"/>
          <a:sy n="110" d="100"/>
        </p:scale>
        <p:origin x="221" y="67"/>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C8F3DD3D-31E4-4EDB-8BC1-CE9CE2AAFD6D}"/>
              </a:ext>
            </a:extLst>
          </p:cNvPr>
          <p:cNvSpPr>
            <a:spLocks noGrp="1"/>
          </p:cNvSpPr>
          <p:nvPr>
            <p:ph type="hdr" sz="quarter"/>
          </p:nvPr>
        </p:nvSpPr>
        <p:spPr>
          <a:xfrm>
            <a:off x="0" y="0"/>
            <a:ext cx="2982913" cy="500063"/>
          </a:xfrm>
          <a:prstGeom prst="rect">
            <a:avLst/>
          </a:prstGeom>
        </p:spPr>
        <p:txBody>
          <a:bodyPr vert="horz" lIns="96478" tIns="48239" rIns="96478" bIns="48239" rtlCol="0"/>
          <a:lstStyle>
            <a:lvl1pPr algn="l" fontAlgn="auto">
              <a:spcBef>
                <a:spcPts val="0"/>
              </a:spcBef>
              <a:spcAft>
                <a:spcPts val="0"/>
              </a:spcAft>
              <a:defRPr sz="1300">
                <a:latin typeface="+mn-lt"/>
                <a:cs typeface="+mn-cs"/>
              </a:defRPr>
            </a:lvl1pPr>
          </a:lstStyle>
          <a:p>
            <a:pPr>
              <a:defRPr/>
            </a:pPr>
            <a:endParaRPr lang="nl-NL"/>
          </a:p>
        </p:txBody>
      </p:sp>
      <p:sp>
        <p:nvSpPr>
          <p:cNvPr id="3" name="Tijdelijke aanduiding voor datum 2">
            <a:extLst>
              <a:ext uri="{FF2B5EF4-FFF2-40B4-BE49-F238E27FC236}">
                <a16:creationId xmlns:a16="http://schemas.microsoft.com/office/drawing/2014/main" id="{17BAB0E7-549A-4997-B9C8-E2E801C6F8D5}"/>
              </a:ext>
            </a:extLst>
          </p:cNvPr>
          <p:cNvSpPr>
            <a:spLocks noGrp="1"/>
          </p:cNvSpPr>
          <p:nvPr>
            <p:ph type="dt" sz="quarter" idx="1"/>
          </p:nvPr>
        </p:nvSpPr>
        <p:spPr>
          <a:xfrm>
            <a:off x="3897313" y="0"/>
            <a:ext cx="2982912" cy="500063"/>
          </a:xfrm>
          <a:prstGeom prst="rect">
            <a:avLst/>
          </a:prstGeom>
        </p:spPr>
        <p:txBody>
          <a:bodyPr vert="horz" lIns="96478" tIns="48239" rIns="96478" bIns="48239" rtlCol="0"/>
          <a:lstStyle>
            <a:lvl1pPr algn="r" fontAlgn="auto">
              <a:spcBef>
                <a:spcPts val="0"/>
              </a:spcBef>
              <a:spcAft>
                <a:spcPts val="0"/>
              </a:spcAft>
              <a:defRPr sz="1300">
                <a:latin typeface="+mn-lt"/>
                <a:cs typeface="+mn-cs"/>
              </a:defRPr>
            </a:lvl1pPr>
          </a:lstStyle>
          <a:p>
            <a:pPr>
              <a:defRPr/>
            </a:pPr>
            <a:fld id="{7254E1BB-D86A-4C6B-937E-9B3BA8819C9D}" type="datetimeFigureOut">
              <a:rPr lang="nl-NL"/>
              <a:pPr>
                <a:defRPr/>
              </a:pPr>
              <a:t>31-10-2026</a:t>
            </a:fld>
            <a:endParaRPr lang="nl-NL" dirty="0"/>
          </a:p>
        </p:txBody>
      </p:sp>
      <p:sp>
        <p:nvSpPr>
          <p:cNvPr id="4" name="Tijdelijke aanduiding voor voettekst 3">
            <a:extLst>
              <a:ext uri="{FF2B5EF4-FFF2-40B4-BE49-F238E27FC236}">
                <a16:creationId xmlns:a16="http://schemas.microsoft.com/office/drawing/2014/main" id="{4D61A3CE-3BAF-4CCE-A536-2528F784B570}"/>
              </a:ext>
            </a:extLst>
          </p:cNvPr>
          <p:cNvSpPr>
            <a:spLocks noGrp="1"/>
          </p:cNvSpPr>
          <p:nvPr>
            <p:ph type="ftr" sz="quarter" idx="2"/>
          </p:nvPr>
        </p:nvSpPr>
        <p:spPr>
          <a:xfrm>
            <a:off x="0" y="9501188"/>
            <a:ext cx="2982913" cy="500062"/>
          </a:xfrm>
          <a:prstGeom prst="rect">
            <a:avLst/>
          </a:prstGeom>
        </p:spPr>
        <p:txBody>
          <a:bodyPr vert="horz" lIns="96478" tIns="48239" rIns="96478" bIns="48239" rtlCol="0" anchor="b"/>
          <a:lstStyle>
            <a:lvl1pPr algn="l" fontAlgn="auto">
              <a:spcBef>
                <a:spcPts val="0"/>
              </a:spcBef>
              <a:spcAft>
                <a:spcPts val="0"/>
              </a:spcAft>
              <a:defRPr sz="1300">
                <a:latin typeface="+mn-lt"/>
                <a:cs typeface="+mn-cs"/>
              </a:defRPr>
            </a:lvl1pPr>
          </a:lstStyle>
          <a:p>
            <a:pPr>
              <a:defRPr/>
            </a:pPr>
            <a:endParaRPr lang="nl-NL"/>
          </a:p>
        </p:txBody>
      </p:sp>
      <p:sp>
        <p:nvSpPr>
          <p:cNvPr id="5" name="Tijdelijke aanduiding voor dianummer 4">
            <a:extLst>
              <a:ext uri="{FF2B5EF4-FFF2-40B4-BE49-F238E27FC236}">
                <a16:creationId xmlns:a16="http://schemas.microsoft.com/office/drawing/2014/main" id="{E0E8F809-157C-43A8-8095-A7D00C554BD5}"/>
              </a:ext>
            </a:extLst>
          </p:cNvPr>
          <p:cNvSpPr>
            <a:spLocks noGrp="1"/>
          </p:cNvSpPr>
          <p:nvPr>
            <p:ph type="sldNum" sz="quarter" idx="3"/>
          </p:nvPr>
        </p:nvSpPr>
        <p:spPr>
          <a:xfrm>
            <a:off x="3897313" y="9501188"/>
            <a:ext cx="2982912" cy="500062"/>
          </a:xfrm>
          <a:prstGeom prst="rect">
            <a:avLst/>
          </a:prstGeom>
        </p:spPr>
        <p:txBody>
          <a:bodyPr vert="horz" wrap="square" lIns="96478" tIns="48239" rIns="96478" bIns="48239" numCol="1" anchor="b" anchorCtr="0" compatLnSpc="1">
            <a:prstTxWarp prst="textNoShape">
              <a:avLst/>
            </a:prstTxWarp>
          </a:bodyPr>
          <a:lstStyle>
            <a:lvl1pPr algn="r">
              <a:defRPr sz="1300">
                <a:latin typeface="Calibri" panose="020F0502020204030204" pitchFamily="34" charset="0"/>
              </a:defRPr>
            </a:lvl1pPr>
          </a:lstStyle>
          <a:p>
            <a:fld id="{B1973445-6529-4DCA-9ACA-D28804A4D057}" type="slidenum">
              <a:rPr lang="nl-NL" altLang="nl-BE"/>
              <a:pPr/>
              <a:t>‹nr.›</a:t>
            </a:fld>
            <a:endParaRPr lang="nl-NL" altLang="nl-B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A29FFFF9-22DE-441C-BA7E-EBF2CF5B7221}"/>
              </a:ext>
            </a:extLst>
          </p:cNvPr>
          <p:cNvSpPr>
            <a:spLocks noGrp="1"/>
          </p:cNvSpPr>
          <p:nvPr>
            <p:ph type="hdr" sz="quarter"/>
          </p:nvPr>
        </p:nvSpPr>
        <p:spPr>
          <a:xfrm>
            <a:off x="0" y="0"/>
            <a:ext cx="2982913" cy="500063"/>
          </a:xfrm>
          <a:prstGeom prst="rect">
            <a:avLst/>
          </a:prstGeom>
        </p:spPr>
        <p:txBody>
          <a:bodyPr vert="horz" lIns="96478" tIns="48239" rIns="96478" bIns="48239" rtlCol="0"/>
          <a:lstStyle>
            <a:lvl1pPr algn="l" fontAlgn="auto">
              <a:spcBef>
                <a:spcPts val="0"/>
              </a:spcBef>
              <a:spcAft>
                <a:spcPts val="0"/>
              </a:spcAft>
              <a:defRPr sz="1300">
                <a:latin typeface="+mn-lt"/>
                <a:cs typeface="+mn-cs"/>
              </a:defRPr>
            </a:lvl1pPr>
          </a:lstStyle>
          <a:p>
            <a:pPr>
              <a:defRPr/>
            </a:pPr>
            <a:endParaRPr lang="nl-NL"/>
          </a:p>
        </p:txBody>
      </p:sp>
      <p:sp>
        <p:nvSpPr>
          <p:cNvPr id="3" name="Tijdelijke aanduiding voor datum 2">
            <a:extLst>
              <a:ext uri="{FF2B5EF4-FFF2-40B4-BE49-F238E27FC236}">
                <a16:creationId xmlns:a16="http://schemas.microsoft.com/office/drawing/2014/main" id="{39B93A9B-1D59-420C-AD52-1B460F784EC1}"/>
              </a:ext>
            </a:extLst>
          </p:cNvPr>
          <p:cNvSpPr>
            <a:spLocks noGrp="1"/>
          </p:cNvSpPr>
          <p:nvPr>
            <p:ph type="dt" idx="1"/>
          </p:nvPr>
        </p:nvSpPr>
        <p:spPr>
          <a:xfrm>
            <a:off x="3897313" y="0"/>
            <a:ext cx="2982912" cy="500063"/>
          </a:xfrm>
          <a:prstGeom prst="rect">
            <a:avLst/>
          </a:prstGeom>
        </p:spPr>
        <p:txBody>
          <a:bodyPr vert="horz" lIns="96478" tIns="48239" rIns="96478" bIns="48239" rtlCol="0"/>
          <a:lstStyle>
            <a:lvl1pPr algn="r" fontAlgn="auto">
              <a:spcBef>
                <a:spcPts val="0"/>
              </a:spcBef>
              <a:spcAft>
                <a:spcPts val="0"/>
              </a:spcAft>
              <a:defRPr sz="1300">
                <a:latin typeface="+mn-lt"/>
                <a:cs typeface="+mn-cs"/>
              </a:defRPr>
            </a:lvl1pPr>
          </a:lstStyle>
          <a:p>
            <a:pPr>
              <a:defRPr/>
            </a:pPr>
            <a:fld id="{38D1C952-8063-4D55-B49E-6988D33CBA99}" type="datetimeFigureOut">
              <a:rPr lang="nl-NL"/>
              <a:pPr>
                <a:defRPr/>
              </a:pPr>
              <a:t>31-10-2026</a:t>
            </a:fld>
            <a:endParaRPr lang="nl-NL" dirty="0"/>
          </a:p>
        </p:txBody>
      </p:sp>
      <p:sp>
        <p:nvSpPr>
          <p:cNvPr id="4" name="Tijdelijke aanduiding voor dia-afbeelding 3">
            <a:extLst>
              <a:ext uri="{FF2B5EF4-FFF2-40B4-BE49-F238E27FC236}">
                <a16:creationId xmlns:a16="http://schemas.microsoft.com/office/drawing/2014/main" id="{337F7A06-541F-431D-A63E-55B222C68548}"/>
              </a:ext>
            </a:extLst>
          </p:cNvPr>
          <p:cNvSpPr>
            <a:spLocks noGrp="1" noRot="1" noChangeAspect="1"/>
          </p:cNvSpPr>
          <p:nvPr>
            <p:ph type="sldImg" idx="2"/>
          </p:nvPr>
        </p:nvSpPr>
        <p:spPr>
          <a:xfrm>
            <a:off x="109538" y="750888"/>
            <a:ext cx="6664325" cy="3749675"/>
          </a:xfrm>
          <a:prstGeom prst="rect">
            <a:avLst/>
          </a:prstGeom>
          <a:noFill/>
          <a:ln w="12700">
            <a:solidFill>
              <a:prstClr val="black"/>
            </a:solidFill>
          </a:ln>
        </p:spPr>
        <p:txBody>
          <a:bodyPr vert="horz" lIns="96478" tIns="48239" rIns="96478" bIns="48239" rtlCol="0" anchor="ctr"/>
          <a:lstStyle/>
          <a:p>
            <a:pPr lvl="0"/>
            <a:endParaRPr lang="nl-NL" noProof="0" dirty="0"/>
          </a:p>
        </p:txBody>
      </p:sp>
      <p:sp>
        <p:nvSpPr>
          <p:cNvPr id="5" name="Tijdelijke aanduiding voor notities 4">
            <a:extLst>
              <a:ext uri="{FF2B5EF4-FFF2-40B4-BE49-F238E27FC236}">
                <a16:creationId xmlns:a16="http://schemas.microsoft.com/office/drawing/2014/main" id="{91AFABF2-86F9-469A-90C4-708DAACD7DFC}"/>
              </a:ext>
            </a:extLst>
          </p:cNvPr>
          <p:cNvSpPr>
            <a:spLocks noGrp="1"/>
          </p:cNvSpPr>
          <p:nvPr>
            <p:ph type="body" sz="quarter" idx="3"/>
          </p:nvPr>
        </p:nvSpPr>
        <p:spPr>
          <a:xfrm>
            <a:off x="688975" y="4751388"/>
            <a:ext cx="5505450" cy="4500562"/>
          </a:xfrm>
          <a:prstGeom prst="rect">
            <a:avLst/>
          </a:prstGeom>
        </p:spPr>
        <p:txBody>
          <a:bodyPr vert="horz" lIns="96478" tIns="48239" rIns="96478" bIns="48239" rtlCol="0">
            <a:normAutofit/>
          </a:bodyPr>
          <a:lstStyle/>
          <a:p>
            <a:pPr lvl="0"/>
            <a:r>
              <a:rPr lang="nl-BE" noProof="0"/>
              <a:t>Klik om de tekststijl van het model te bewerken</a:t>
            </a:r>
          </a:p>
          <a:p>
            <a:pPr lvl="1"/>
            <a:r>
              <a:rPr lang="nl-BE" noProof="0"/>
              <a:t>Tweede niveau</a:t>
            </a:r>
          </a:p>
          <a:p>
            <a:pPr lvl="2"/>
            <a:r>
              <a:rPr lang="nl-BE" noProof="0"/>
              <a:t>Derde niveau</a:t>
            </a:r>
          </a:p>
          <a:p>
            <a:pPr lvl="3"/>
            <a:r>
              <a:rPr lang="nl-BE" noProof="0"/>
              <a:t>Vierde niveau</a:t>
            </a:r>
          </a:p>
          <a:p>
            <a:pPr lvl="4"/>
            <a:r>
              <a:rPr lang="nl-BE" noProof="0"/>
              <a:t>Vijfde niveau</a:t>
            </a:r>
            <a:endParaRPr lang="nl-NL" noProof="0"/>
          </a:p>
        </p:txBody>
      </p:sp>
      <p:sp>
        <p:nvSpPr>
          <p:cNvPr id="6" name="Tijdelijke aanduiding voor voettekst 5">
            <a:extLst>
              <a:ext uri="{FF2B5EF4-FFF2-40B4-BE49-F238E27FC236}">
                <a16:creationId xmlns:a16="http://schemas.microsoft.com/office/drawing/2014/main" id="{8D762077-96D7-4C15-81EB-B39D6F500090}"/>
              </a:ext>
            </a:extLst>
          </p:cNvPr>
          <p:cNvSpPr>
            <a:spLocks noGrp="1"/>
          </p:cNvSpPr>
          <p:nvPr>
            <p:ph type="ftr" sz="quarter" idx="4"/>
          </p:nvPr>
        </p:nvSpPr>
        <p:spPr>
          <a:xfrm>
            <a:off x="0" y="9501188"/>
            <a:ext cx="2982913" cy="500062"/>
          </a:xfrm>
          <a:prstGeom prst="rect">
            <a:avLst/>
          </a:prstGeom>
        </p:spPr>
        <p:txBody>
          <a:bodyPr vert="horz" lIns="96478" tIns="48239" rIns="96478" bIns="48239" rtlCol="0" anchor="b"/>
          <a:lstStyle>
            <a:lvl1pPr algn="l" fontAlgn="auto">
              <a:spcBef>
                <a:spcPts val="0"/>
              </a:spcBef>
              <a:spcAft>
                <a:spcPts val="0"/>
              </a:spcAft>
              <a:defRPr sz="1300">
                <a:latin typeface="+mn-lt"/>
                <a:cs typeface="+mn-cs"/>
              </a:defRPr>
            </a:lvl1pPr>
          </a:lstStyle>
          <a:p>
            <a:pPr>
              <a:defRPr/>
            </a:pPr>
            <a:endParaRPr lang="nl-NL"/>
          </a:p>
        </p:txBody>
      </p:sp>
      <p:sp>
        <p:nvSpPr>
          <p:cNvPr id="7" name="Tijdelijke aanduiding voor dianummer 6">
            <a:extLst>
              <a:ext uri="{FF2B5EF4-FFF2-40B4-BE49-F238E27FC236}">
                <a16:creationId xmlns:a16="http://schemas.microsoft.com/office/drawing/2014/main" id="{BE24112C-5FA1-4A10-BE4D-DCB11D299C13}"/>
              </a:ext>
            </a:extLst>
          </p:cNvPr>
          <p:cNvSpPr>
            <a:spLocks noGrp="1"/>
          </p:cNvSpPr>
          <p:nvPr>
            <p:ph type="sldNum" sz="quarter" idx="5"/>
          </p:nvPr>
        </p:nvSpPr>
        <p:spPr>
          <a:xfrm>
            <a:off x="3897313" y="9501188"/>
            <a:ext cx="2982912" cy="500062"/>
          </a:xfrm>
          <a:prstGeom prst="rect">
            <a:avLst/>
          </a:prstGeom>
        </p:spPr>
        <p:txBody>
          <a:bodyPr vert="horz" wrap="square" lIns="96478" tIns="48239" rIns="96478" bIns="48239" numCol="1" anchor="b" anchorCtr="0" compatLnSpc="1">
            <a:prstTxWarp prst="textNoShape">
              <a:avLst/>
            </a:prstTxWarp>
          </a:bodyPr>
          <a:lstStyle>
            <a:lvl1pPr algn="r">
              <a:defRPr sz="1300">
                <a:latin typeface="Calibri" panose="020F0502020204030204" pitchFamily="34" charset="0"/>
              </a:defRPr>
            </a:lvl1pPr>
          </a:lstStyle>
          <a:p>
            <a:fld id="{03178B1A-5B78-4C5A-8ED3-9F2B101E94FA}" type="slidenum">
              <a:rPr lang="nl-NL" altLang="nl-BE"/>
              <a:pPr/>
              <a:t>‹nr.›</a:t>
            </a:fld>
            <a:endParaRPr lang="nl-NL" altLang="nl-BE"/>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03178B1A-5B78-4C5A-8ED3-9F2B101E94FA}" type="slidenum">
              <a:rPr lang="nl-NL" altLang="nl-BE" smtClean="0"/>
              <a:pPr/>
              <a:t>18</a:t>
            </a:fld>
            <a:endParaRPr lang="nl-NL" altLang="nl-BE"/>
          </a:p>
        </p:txBody>
      </p:sp>
    </p:spTree>
    <p:extLst>
      <p:ext uri="{BB962C8B-B14F-4D97-AF65-F5344CB8AC3E}">
        <p14:creationId xmlns:p14="http://schemas.microsoft.com/office/powerpoint/2010/main" val="3890294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20"/>
            <a:ext cx="7772400" cy="1102519"/>
          </a:xfrm>
        </p:spPr>
        <p:txBody>
          <a:bodyPr/>
          <a:lstStyle/>
          <a:p>
            <a:r>
              <a:rPr lang="nl-NL" dirty="0"/>
              <a:t>Klik om stijl te bewerken</a:t>
            </a:r>
          </a:p>
        </p:txBody>
      </p:sp>
      <p:sp>
        <p:nvSpPr>
          <p:cNvPr id="3" name="Sub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9C24FA2-B093-4D44-B9DE-80071BCB2067}"/>
              </a:ext>
            </a:extLst>
          </p:cNvPr>
          <p:cNvSpPr>
            <a:spLocks noGrp="1"/>
          </p:cNvSpPr>
          <p:nvPr>
            <p:ph type="dt" sz="half" idx="10"/>
          </p:nvPr>
        </p:nvSpPr>
        <p:spPr/>
        <p:txBody>
          <a:bodyPr/>
          <a:lstStyle>
            <a:lvl1pPr>
              <a:defRPr/>
            </a:lvl1pPr>
          </a:lstStyle>
          <a:p>
            <a:pPr>
              <a:defRPr/>
            </a:pPr>
            <a:fld id="{8BEC19B9-FA9F-4516-BA81-9E46328D763E}" type="datetimeFigureOut">
              <a:rPr lang="nl-NL" smtClean="0"/>
              <a:pPr>
                <a:defRPr/>
              </a:pPr>
              <a:t>31-10-2026</a:t>
            </a:fld>
            <a:endParaRPr lang="nl-NL" dirty="0"/>
          </a:p>
        </p:txBody>
      </p:sp>
      <p:sp>
        <p:nvSpPr>
          <p:cNvPr id="5" name="Tijdelijke aanduiding voor voettekst 4">
            <a:extLst>
              <a:ext uri="{FF2B5EF4-FFF2-40B4-BE49-F238E27FC236}">
                <a16:creationId xmlns:a16="http://schemas.microsoft.com/office/drawing/2014/main" id="{D9C17A76-13AE-4A28-A5F7-9253F6314E0F}"/>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8788802E-4A3B-4EE5-AC1F-F0316ACC9F20}"/>
              </a:ext>
            </a:extLst>
          </p:cNvPr>
          <p:cNvSpPr>
            <a:spLocks noGrp="1"/>
          </p:cNvSpPr>
          <p:nvPr>
            <p:ph type="sldNum" sz="quarter" idx="12"/>
          </p:nvPr>
        </p:nvSpPr>
        <p:spPr/>
        <p:txBody>
          <a:bodyPr/>
          <a:lstStyle>
            <a:lvl1pPr>
              <a:defRPr/>
            </a:lvl1pPr>
          </a:lstStyle>
          <a:p>
            <a:fld id="{8F15EB7B-1659-4120-BF1D-243204E70DC8}" type="slidenum">
              <a:rPr lang="nl-NL" altLang="nl-BE" smtClean="0"/>
              <a:pPr/>
              <a:t>‹nr.›</a:t>
            </a:fld>
            <a:endParaRPr lang="nl-NL" altLang="nl-BE"/>
          </a:p>
        </p:txBody>
      </p:sp>
    </p:spTree>
    <p:extLst>
      <p:ext uri="{BB962C8B-B14F-4D97-AF65-F5344CB8AC3E}">
        <p14:creationId xmlns:p14="http://schemas.microsoft.com/office/powerpoint/2010/main" val="222914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69AAE4B-DADF-4E47-8125-D8A146BC2463}"/>
              </a:ext>
            </a:extLst>
          </p:cNvPr>
          <p:cNvSpPr>
            <a:spLocks noGrp="1"/>
          </p:cNvSpPr>
          <p:nvPr>
            <p:ph type="dt" sz="half" idx="10"/>
          </p:nvPr>
        </p:nvSpPr>
        <p:spPr/>
        <p:txBody>
          <a:bodyPr/>
          <a:lstStyle>
            <a:lvl1pPr>
              <a:defRPr/>
            </a:lvl1pPr>
          </a:lstStyle>
          <a:p>
            <a:pPr>
              <a:defRPr/>
            </a:pPr>
            <a:fld id="{C0E2656A-061A-4EAE-87C5-3C7365C484F6}" type="datetimeFigureOut">
              <a:rPr lang="nl-NL" smtClean="0"/>
              <a:pPr>
                <a:defRPr/>
              </a:pPr>
              <a:t>31-10-2026</a:t>
            </a:fld>
            <a:endParaRPr lang="nl-NL" dirty="0"/>
          </a:p>
        </p:txBody>
      </p:sp>
      <p:sp>
        <p:nvSpPr>
          <p:cNvPr id="5" name="Tijdelijke aanduiding voor voettekst 4">
            <a:extLst>
              <a:ext uri="{FF2B5EF4-FFF2-40B4-BE49-F238E27FC236}">
                <a16:creationId xmlns:a16="http://schemas.microsoft.com/office/drawing/2014/main" id="{AED61177-F459-49C2-971C-EEFE4E539A38}"/>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8E4CEA38-D6D4-4260-8DE1-5894B0E06CAC}"/>
              </a:ext>
            </a:extLst>
          </p:cNvPr>
          <p:cNvSpPr>
            <a:spLocks noGrp="1"/>
          </p:cNvSpPr>
          <p:nvPr>
            <p:ph type="sldNum" sz="quarter" idx="12"/>
          </p:nvPr>
        </p:nvSpPr>
        <p:spPr/>
        <p:txBody>
          <a:bodyPr/>
          <a:lstStyle>
            <a:lvl1pPr>
              <a:defRPr/>
            </a:lvl1pPr>
          </a:lstStyle>
          <a:p>
            <a:fld id="{1FBA3D77-558A-45D9-8CC7-D5675883FA66}" type="slidenum">
              <a:rPr lang="nl-NL" altLang="nl-BE" smtClean="0"/>
              <a:pPr/>
              <a:t>‹nr.›</a:t>
            </a:fld>
            <a:endParaRPr lang="nl-NL" altLang="nl-BE"/>
          </a:p>
        </p:txBody>
      </p:sp>
    </p:spTree>
    <p:extLst>
      <p:ext uri="{BB962C8B-B14F-4D97-AF65-F5344CB8AC3E}">
        <p14:creationId xmlns:p14="http://schemas.microsoft.com/office/powerpoint/2010/main" val="18920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3000" b="1" cap="all"/>
            </a:lvl1pPr>
          </a:lstStyle>
          <a:p>
            <a:r>
              <a:rPr lang="nl-NL" dirty="0"/>
              <a:t>Klik om stijl te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684A639-799D-4E4D-8849-184F635C5A19}"/>
              </a:ext>
            </a:extLst>
          </p:cNvPr>
          <p:cNvSpPr>
            <a:spLocks noGrp="1"/>
          </p:cNvSpPr>
          <p:nvPr>
            <p:ph type="dt" sz="half" idx="10"/>
          </p:nvPr>
        </p:nvSpPr>
        <p:spPr/>
        <p:txBody>
          <a:bodyPr/>
          <a:lstStyle>
            <a:lvl1pPr>
              <a:defRPr/>
            </a:lvl1pPr>
          </a:lstStyle>
          <a:p>
            <a:pPr>
              <a:defRPr/>
            </a:pPr>
            <a:fld id="{BE9BDF30-8675-4F95-9FE1-F93122077417}" type="datetimeFigureOut">
              <a:rPr lang="nl-NL" smtClean="0"/>
              <a:pPr>
                <a:defRPr/>
              </a:pPr>
              <a:t>31-10-2026</a:t>
            </a:fld>
            <a:endParaRPr lang="nl-NL" dirty="0"/>
          </a:p>
        </p:txBody>
      </p:sp>
      <p:sp>
        <p:nvSpPr>
          <p:cNvPr id="5" name="Tijdelijke aanduiding voor voettekst 4">
            <a:extLst>
              <a:ext uri="{FF2B5EF4-FFF2-40B4-BE49-F238E27FC236}">
                <a16:creationId xmlns:a16="http://schemas.microsoft.com/office/drawing/2014/main" id="{EB3CC379-D013-4CA9-9893-E7AA0EC9ACC1}"/>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100E16FF-AA91-42E6-8858-19053C79E06F}"/>
              </a:ext>
            </a:extLst>
          </p:cNvPr>
          <p:cNvSpPr>
            <a:spLocks noGrp="1"/>
          </p:cNvSpPr>
          <p:nvPr>
            <p:ph type="sldNum" sz="quarter" idx="12"/>
          </p:nvPr>
        </p:nvSpPr>
        <p:spPr/>
        <p:txBody>
          <a:bodyPr/>
          <a:lstStyle>
            <a:lvl1pPr>
              <a:defRPr/>
            </a:lvl1pPr>
          </a:lstStyle>
          <a:p>
            <a:fld id="{514A80C3-A99C-49F6-BA58-383058027EB6}" type="slidenum">
              <a:rPr lang="nl-NL" altLang="nl-BE" smtClean="0"/>
              <a:pPr/>
              <a:t>‹nr.›</a:t>
            </a:fld>
            <a:endParaRPr lang="nl-NL" altLang="nl-BE"/>
          </a:p>
        </p:txBody>
      </p:sp>
    </p:spTree>
    <p:extLst>
      <p:ext uri="{BB962C8B-B14F-4D97-AF65-F5344CB8AC3E}">
        <p14:creationId xmlns:p14="http://schemas.microsoft.com/office/powerpoint/2010/main" val="237431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3">
            <a:extLst>
              <a:ext uri="{FF2B5EF4-FFF2-40B4-BE49-F238E27FC236}">
                <a16:creationId xmlns:a16="http://schemas.microsoft.com/office/drawing/2014/main" id="{FD59DFD7-FF9F-4CDC-9E16-2D85F5FA5253}"/>
              </a:ext>
            </a:extLst>
          </p:cNvPr>
          <p:cNvSpPr>
            <a:spLocks noGrp="1"/>
          </p:cNvSpPr>
          <p:nvPr>
            <p:ph type="dt" sz="half" idx="10"/>
          </p:nvPr>
        </p:nvSpPr>
        <p:spPr/>
        <p:txBody>
          <a:bodyPr/>
          <a:lstStyle>
            <a:lvl1pPr>
              <a:defRPr/>
            </a:lvl1pPr>
          </a:lstStyle>
          <a:p>
            <a:pPr>
              <a:defRPr/>
            </a:pPr>
            <a:fld id="{DAA371B2-D2E8-4F7E-BD0B-AEDCE36404CC}" type="datetimeFigureOut">
              <a:rPr lang="nl-NL" smtClean="0"/>
              <a:pPr>
                <a:defRPr/>
              </a:pPr>
              <a:t>31-10-2026</a:t>
            </a:fld>
            <a:endParaRPr lang="nl-NL" dirty="0"/>
          </a:p>
        </p:txBody>
      </p:sp>
      <p:sp>
        <p:nvSpPr>
          <p:cNvPr id="6" name="Tijdelijke aanduiding voor voettekst 4">
            <a:extLst>
              <a:ext uri="{FF2B5EF4-FFF2-40B4-BE49-F238E27FC236}">
                <a16:creationId xmlns:a16="http://schemas.microsoft.com/office/drawing/2014/main" id="{30ABAF6E-DA5E-490C-B7C8-A6619B358ACE}"/>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FDBF526B-5392-4558-B60A-564377D6DD24}"/>
              </a:ext>
            </a:extLst>
          </p:cNvPr>
          <p:cNvSpPr>
            <a:spLocks noGrp="1"/>
          </p:cNvSpPr>
          <p:nvPr>
            <p:ph type="sldNum" sz="quarter" idx="12"/>
          </p:nvPr>
        </p:nvSpPr>
        <p:spPr/>
        <p:txBody>
          <a:bodyPr/>
          <a:lstStyle>
            <a:lvl1pPr>
              <a:defRPr/>
            </a:lvl1pPr>
          </a:lstStyle>
          <a:p>
            <a:fld id="{EC605FA8-7567-498E-9EC2-F7B751330A11}" type="slidenum">
              <a:rPr lang="nl-NL" altLang="nl-BE" smtClean="0"/>
              <a:pPr/>
              <a:t>‹nr.›</a:t>
            </a:fld>
            <a:endParaRPr lang="nl-NL" altLang="nl-BE"/>
          </a:p>
        </p:txBody>
      </p:sp>
    </p:spTree>
    <p:extLst>
      <p:ext uri="{BB962C8B-B14F-4D97-AF65-F5344CB8AC3E}">
        <p14:creationId xmlns:p14="http://schemas.microsoft.com/office/powerpoint/2010/main" val="313655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8"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8"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3">
            <a:extLst>
              <a:ext uri="{FF2B5EF4-FFF2-40B4-BE49-F238E27FC236}">
                <a16:creationId xmlns:a16="http://schemas.microsoft.com/office/drawing/2014/main" id="{BD7B7F40-CF21-4448-8AF0-86675AB7B42F}"/>
              </a:ext>
            </a:extLst>
          </p:cNvPr>
          <p:cNvSpPr>
            <a:spLocks noGrp="1"/>
          </p:cNvSpPr>
          <p:nvPr>
            <p:ph type="dt" sz="half" idx="10"/>
          </p:nvPr>
        </p:nvSpPr>
        <p:spPr/>
        <p:txBody>
          <a:bodyPr/>
          <a:lstStyle>
            <a:lvl1pPr>
              <a:defRPr/>
            </a:lvl1pPr>
          </a:lstStyle>
          <a:p>
            <a:pPr>
              <a:defRPr/>
            </a:pPr>
            <a:fld id="{C7137D7A-0C56-45FC-A09B-B80743ECDC6E}" type="datetimeFigureOut">
              <a:rPr lang="nl-NL" smtClean="0"/>
              <a:pPr>
                <a:defRPr/>
              </a:pPr>
              <a:t>31-10-2026</a:t>
            </a:fld>
            <a:endParaRPr lang="nl-NL" dirty="0"/>
          </a:p>
        </p:txBody>
      </p:sp>
      <p:sp>
        <p:nvSpPr>
          <p:cNvPr id="8" name="Tijdelijke aanduiding voor voettekst 4">
            <a:extLst>
              <a:ext uri="{FF2B5EF4-FFF2-40B4-BE49-F238E27FC236}">
                <a16:creationId xmlns:a16="http://schemas.microsoft.com/office/drawing/2014/main" id="{F90A5B3E-DEE3-4D48-8B5B-F739C33DD8DD}"/>
              </a:ext>
            </a:extLst>
          </p:cNvPr>
          <p:cNvSpPr>
            <a:spLocks noGrp="1"/>
          </p:cNvSpPr>
          <p:nvPr>
            <p:ph type="ftr" sz="quarter" idx="11"/>
          </p:nvPr>
        </p:nvSpPr>
        <p:spPr/>
        <p:txBody>
          <a:bodyPr/>
          <a:lstStyle>
            <a:lvl1pPr>
              <a:defRPr/>
            </a:lvl1pPr>
          </a:lstStyle>
          <a:p>
            <a:pPr>
              <a:defRPr/>
            </a:pPr>
            <a:endParaRPr lang="nl-NL"/>
          </a:p>
        </p:txBody>
      </p:sp>
      <p:sp>
        <p:nvSpPr>
          <p:cNvPr id="9" name="Tijdelijke aanduiding voor dianummer 5">
            <a:extLst>
              <a:ext uri="{FF2B5EF4-FFF2-40B4-BE49-F238E27FC236}">
                <a16:creationId xmlns:a16="http://schemas.microsoft.com/office/drawing/2014/main" id="{2629D6CC-A04E-42AE-B57A-7AB50665D218}"/>
              </a:ext>
            </a:extLst>
          </p:cNvPr>
          <p:cNvSpPr>
            <a:spLocks noGrp="1"/>
          </p:cNvSpPr>
          <p:nvPr>
            <p:ph type="sldNum" sz="quarter" idx="12"/>
          </p:nvPr>
        </p:nvSpPr>
        <p:spPr/>
        <p:txBody>
          <a:bodyPr/>
          <a:lstStyle>
            <a:lvl1pPr>
              <a:defRPr/>
            </a:lvl1pPr>
          </a:lstStyle>
          <a:p>
            <a:fld id="{B4E293EE-C1CB-4B7F-9579-1A504028080C}" type="slidenum">
              <a:rPr lang="nl-NL" altLang="nl-BE" smtClean="0"/>
              <a:pPr/>
              <a:t>‹nr.›</a:t>
            </a:fld>
            <a:endParaRPr lang="nl-NL" altLang="nl-BE"/>
          </a:p>
        </p:txBody>
      </p:sp>
    </p:spTree>
    <p:extLst>
      <p:ext uri="{BB962C8B-B14F-4D97-AF65-F5344CB8AC3E}">
        <p14:creationId xmlns:p14="http://schemas.microsoft.com/office/powerpoint/2010/main" val="1389158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3">
            <a:extLst>
              <a:ext uri="{FF2B5EF4-FFF2-40B4-BE49-F238E27FC236}">
                <a16:creationId xmlns:a16="http://schemas.microsoft.com/office/drawing/2014/main" id="{64C48D0B-2C05-4BFB-A8D1-72906B95CB07}"/>
              </a:ext>
            </a:extLst>
          </p:cNvPr>
          <p:cNvSpPr>
            <a:spLocks noGrp="1"/>
          </p:cNvSpPr>
          <p:nvPr>
            <p:ph type="dt" sz="half" idx="10"/>
          </p:nvPr>
        </p:nvSpPr>
        <p:spPr/>
        <p:txBody>
          <a:bodyPr/>
          <a:lstStyle>
            <a:lvl1pPr>
              <a:defRPr/>
            </a:lvl1pPr>
          </a:lstStyle>
          <a:p>
            <a:pPr>
              <a:defRPr/>
            </a:pPr>
            <a:fld id="{A34D9359-FADE-45CC-B7E6-E8F88FA45EB8}" type="datetimeFigureOut">
              <a:rPr lang="nl-NL" smtClean="0"/>
              <a:pPr>
                <a:defRPr/>
              </a:pPr>
              <a:t>31-10-2026</a:t>
            </a:fld>
            <a:endParaRPr lang="nl-NL" dirty="0"/>
          </a:p>
        </p:txBody>
      </p:sp>
      <p:sp>
        <p:nvSpPr>
          <p:cNvPr id="4" name="Tijdelijke aanduiding voor voettekst 4">
            <a:extLst>
              <a:ext uri="{FF2B5EF4-FFF2-40B4-BE49-F238E27FC236}">
                <a16:creationId xmlns:a16="http://schemas.microsoft.com/office/drawing/2014/main" id="{4F6A13FC-9207-40AA-B45F-1FE94F169D06}"/>
              </a:ext>
            </a:extLst>
          </p:cNvPr>
          <p:cNvSpPr>
            <a:spLocks noGrp="1"/>
          </p:cNvSpPr>
          <p:nvPr>
            <p:ph type="ftr" sz="quarter" idx="11"/>
          </p:nvPr>
        </p:nvSpPr>
        <p:spPr/>
        <p:txBody>
          <a:bodyPr/>
          <a:lstStyle>
            <a:lvl1pPr>
              <a:defRPr/>
            </a:lvl1pPr>
          </a:lstStyle>
          <a:p>
            <a:pPr>
              <a:defRPr/>
            </a:pPr>
            <a:endParaRPr lang="nl-NL"/>
          </a:p>
        </p:txBody>
      </p:sp>
      <p:sp>
        <p:nvSpPr>
          <p:cNvPr id="5" name="Tijdelijke aanduiding voor dianummer 5">
            <a:extLst>
              <a:ext uri="{FF2B5EF4-FFF2-40B4-BE49-F238E27FC236}">
                <a16:creationId xmlns:a16="http://schemas.microsoft.com/office/drawing/2014/main" id="{335D85C1-717C-4BF9-A512-B0D9F63416C2}"/>
              </a:ext>
            </a:extLst>
          </p:cNvPr>
          <p:cNvSpPr>
            <a:spLocks noGrp="1"/>
          </p:cNvSpPr>
          <p:nvPr>
            <p:ph type="sldNum" sz="quarter" idx="12"/>
          </p:nvPr>
        </p:nvSpPr>
        <p:spPr/>
        <p:txBody>
          <a:bodyPr/>
          <a:lstStyle>
            <a:lvl1pPr>
              <a:defRPr/>
            </a:lvl1pPr>
          </a:lstStyle>
          <a:p>
            <a:fld id="{34EDA2E7-A321-425B-A5DC-07EAC23A92D0}" type="slidenum">
              <a:rPr lang="nl-NL" altLang="nl-BE" smtClean="0"/>
              <a:pPr/>
              <a:t>‹nr.›</a:t>
            </a:fld>
            <a:endParaRPr lang="nl-NL" altLang="nl-BE"/>
          </a:p>
        </p:txBody>
      </p:sp>
    </p:spTree>
    <p:extLst>
      <p:ext uri="{BB962C8B-B14F-4D97-AF65-F5344CB8AC3E}">
        <p14:creationId xmlns:p14="http://schemas.microsoft.com/office/powerpoint/2010/main" val="261988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a:extLst>
              <a:ext uri="{FF2B5EF4-FFF2-40B4-BE49-F238E27FC236}">
                <a16:creationId xmlns:a16="http://schemas.microsoft.com/office/drawing/2014/main" id="{DEFEB290-9345-4255-9BEE-EB8BACE66936}"/>
              </a:ext>
            </a:extLst>
          </p:cNvPr>
          <p:cNvSpPr>
            <a:spLocks noGrp="1"/>
          </p:cNvSpPr>
          <p:nvPr>
            <p:ph type="dt" sz="half" idx="10"/>
          </p:nvPr>
        </p:nvSpPr>
        <p:spPr/>
        <p:txBody>
          <a:bodyPr/>
          <a:lstStyle>
            <a:lvl1pPr>
              <a:defRPr/>
            </a:lvl1pPr>
          </a:lstStyle>
          <a:p>
            <a:pPr>
              <a:defRPr/>
            </a:pPr>
            <a:fld id="{84E3D3D5-DA64-4651-A761-5103C5722FEC}" type="datetimeFigureOut">
              <a:rPr lang="nl-NL" smtClean="0"/>
              <a:pPr>
                <a:defRPr/>
              </a:pPr>
              <a:t>31-10-2026</a:t>
            </a:fld>
            <a:endParaRPr lang="nl-NL" dirty="0"/>
          </a:p>
        </p:txBody>
      </p:sp>
      <p:sp>
        <p:nvSpPr>
          <p:cNvPr id="3" name="Tijdelijke aanduiding voor voettekst 4">
            <a:extLst>
              <a:ext uri="{FF2B5EF4-FFF2-40B4-BE49-F238E27FC236}">
                <a16:creationId xmlns:a16="http://schemas.microsoft.com/office/drawing/2014/main" id="{F5EB298A-BD5A-4B5D-99F9-ECE89F449001}"/>
              </a:ext>
            </a:extLst>
          </p:cNvPr>
          <p:cNvSpPr>
            <a:spLocks noGrp="1"/>
          </p:cNvSpPr>
          <p:nvPr>
            <p:ph type="ftr" sz="quarter" idx="11"/>
          </p:nvPr>
        </p:nvSpPr>
        <p:spPr/>
        <p:txBody>
          <a:bodyPr/>
          <a:lstStyle>
            <a:lvl1pPr>
              <a:defRPr/>
            </a:lvl1pPr>
          </a:lstStyle>
          <a:p>
            <a:pPr>
              <a:defRPr/>
            </a:pPr>
            <a:endParaRPr lang="nl-NL"/>
          </a:p>
        </p:txBody>
      </p:sp>
      <p:sp>
        <p:nvSpPr>
          <p:cNvPr id="4" name="Tijdelijke aanduiding voor dianummer 5">
            <a:extLst>
              <a:ext uri="{FF2B5EF4-FFF2-40B4-BE49-F238E27FC236}">
                <a16:creationId xmlns:a16="http://schemas.microsoft.com/office/drawing/2014/main" id="{50A6ED27-307A-4CEA-B21E-38B81CA2EC1F}"/>
              </a:ext>
            </a:extLst>
          </p:cNvPr>
          <p:cNvSpPr>
            <a:spLocks noGrp="1"/>
          </p:cNvSpPr>
          <p:nvPr>
            <p:ph type="sldNum" sz="quarter" idx="12"/>
          </p:nvPr>
        </p:nvSpPr>
        <p:spPr/>
        <p:txBody>
          <a:bodyPr/>
          <a:lstStyle>
            <a:lvl1pPr>
              <a:defRPr/>
            </a:lvl1pPr>
          </a:lstStyle>
          <a:p>
            <a:fld id="{55FD5C39-8FF0-414D-BCFC-5C43A2B2B511}" type="slidenum">
              <a:rPr lang="nl-NL" altLang="nl-BE" smtClean="0"/>
              <a:pPr/>
              <a:t>‹nr.›</a:t>
            </a:fld>
            <a:endParaRPr lang="nl-NL" altLang="nl-BE"/>
          </a:p>
        </p:txBody>
      </p:sp>
    </p:spTree>
    <p:extLst>
      <p:ext uri="{BB962C8B-B14F-4D97-AF65-F5344CB8AC3E}">
        <p14:creationId xmlns:p14="http://schemas.microsoft.com/office/powerpoint/2010/main" val="292420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500" b="1"/>
            </a:lvl1pPr>
          </a:lstStyle>
          <a:p>
            <a:r>
              <a:rPr lang="nl-NL"/>
              <a:t>Klik om stijl te bewerken</a:t>
            </a:r>
          </a:p>
        </p:txBody>
      </p:sp>
      <p:sp>
        <p:nvSpPr>
          <p:cNvPr id="3" name="Tijdelijke aanduiding voor inhoud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2" y="1076327"/>
            <a:ext cx="3008313"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nl-NL"/>
              <a:t>Klikken om de tekststijl van het model te bewerken</a:t>
            </a:r>
          </a:p>
        </p:txBody>
      </p:sp>
      <p:sp>
        <p:nvSpPr>
          <p:cNvPr id="5" name="Tijdelijke aanduiding voor datum 3">
            <a:extLst>
              <a:ext uri="{FF2B5EF4-FFF2-40B4-BE49-F238E27FC236}">
                <a16:creationId xmlns:a16="http://schemas.microsoft.com/office/drawing/2014/main" id="{216100DF-AF17-49AC-AA62-FFAAE2A969CD}"/>
              </a:ext>
            </a:extLst>
          </p:cNvPr>
          <p:cNvSpPr>
            <a:spLocks noGrp="1"/>
          </p:cNvSpPr>
          <p:nvPr>
            <p:ph type="dt" sz="half" idx="10"/>
          </p:nvPr>
        </p:nvSpPr>
        <p:spPr/>
        <p:txBody>
          <a:bodyPr/>
          <a:lstStyle>
            <a:lvl1pPr>
              <a:defRPr/>
            </a:lvl1pPr>
          </a:lstStyle>
          <a:p>
            <a:pPr>
              <a:defRPr/>
            </a:pPr>
            <a:fld id="{FC44D7DD-23D2-41C8-8DC0-8CAD258F76E8}" type="datetimeFigureOut">
              <a:rPr lang="nl-NL" smtClean="0"/>
              <a:pPr>
                <a:defRPr/>
              </a:pPr>
              <a:t>31-10-2026</a:t>
            </a:fld>
            <a:endParaRPr lang="nl-NL" dirty="0"/>
          </a:p>
        </p:txBody>
      </p:sp>
      <p:sp>
        <p:nvSpPr>
          <p:cNvPr id="6" name="Tijdelijke aanduiding voor voettekst 4">
            <a:extLst>
              <a:ext uri="{FF2B5EF4-FFF2-40B4-BE49-F238E27FC236}">
                <a16:creationId xmlns:a16="http://schemas.microsoft.com/office/drawing/2014/main" id="{9E1E0ECD-9F95-4094-BEE2-14D9DA386909}"/>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6E29DF14-2E90-4181-9971-4CA601EE83E2}"/>
              </a:ext>
            </a:extLst>
          </p:cNvPr>
          <p:cNvSpPr>
            <a:spLocks noGrp="1"/>
          </p:cNvSpPr>
          <p:nvPr>
            <p:ph type="sldNum" sz="quarter" idx="12"/>
          </p:nvPr>
        </p:nvSpPr>
        <p:spPr/>
        <p:txBody>
          <a:bodyPr/>
          <a:lstStyle>
            <a:lvl1pPr>
              <a:defRPr/>
            </a:lvl1pPr>
          </a:lstStyle>
          <a:p>
            <a:fld id="{5F8A534C-4FB4-4FAA-97DE-288CE83F998F}" type="slidenum">
              <a:rPr lang="nl-NL" altLang="nl-BE" smtClean="0"/>
              <a:pPr/>
              <a:t>‹nr.›</a:t>
            </a:fld>
            <a:endParaRPr lang="nl-NL" altLang="nl-BE"/>
          </a:p>
        </p:txBody>
      </p:sp>
    </p:spTree>
    <p:extLst>
      <p:ext uri="{BB962C8B-B14F-4D97-AF65-F5344CB8AC3E}">
        <p14:creationId xmlns:p14="http://schemas.microsoft.com/office/powerpoint/2010/main" val="127481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500" b="1"/>
            </a:lvl1pPr>
          </a:lstStyle>
          <a:p>
            <a:r>
              <a:rPr lang="nl-NL"/>
              <a:t>Klik om stijl te bewerken</a:t>
            </a:r>
          </a:p>
        </p:txBody>
      </p:sp>
      <p:sp>
        <p:nvSpPr>
          <p:cNvPr id="3" name="Tijdelijke aanduiding voor afbeelding 2"/>
          <p:cNvSpPr>
            <a:spLocks noGrp="1"/>
          </p:cNvSpPr>
          <p:nvPr>
            <p:ph type="pic" idx="1"/>
          </p:nvPr>
        </p:nvSpPr>
        <p:spPr>
          <a:xfrm>
            <a:off x="1792288" y="459581"/>
            <a:ext cx="5486400" cy="3086100"/>
          </a:xfrm>
        </p:spPr>
        <p:txBody>
          <a:bodyPr rtlCol="0">
            <a:norm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nl-NL" noProof="0"/>
              <a:t>Klik op het pictogram als u een afbeelding wilt toevoegen</a:t>
            </a:r>
            <a:endParaRPr lang="nl-NL" noProof="0" dirty="0"/>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nl-NL"/>
              <a:t>Klikken om de tekststijl van het model te bewerken</a:t>
            </a:r>
          </a:p>
        </p:txBody>
      </p:sp>
      <p:sp>
        <p:nvSpPr>
          <p:cNvPr id="5" name="Tijdelijke aanduiding voor datum 3">
            <a:extLst>
              <a:ext uri="{FF2B5EF4-FFF2-40B4-BE49-F238E27FC236}">
                <a16:creationId xmlns:a16="http://schemas.microsoft.com/office/drawing/2014/main" id="{1AE1B64E-5AB1-4551-AA08-D97C801B94F9}"/>
              </a:ext>
            </a:extLst>
          </p:cNvPr>
          <p:cNvSpPr>
            <a:spLocks noGrp="1"/>
          </p:cNvSpPr>
          <p:nvPr>
            <p:ph type="dt" sz="half" idx="10"/>
          </p:nvPr>
        </p:nvSpPr>
        <p:spPr/>
        <p:txBody>
          <a:bodyPr/>
          <a:lstStyle>
            <a:lvl1pPr>
              <a:defRPr/>
            </a:lvl1pPr>
          </a:lstStyle>
          <a:p>
            <a:pPr>
              <a:defRPr/>
            </a:pPr>
            <a:fld id="{002542D4-DFB8-4478-94B2-C613E7E0C81C}" type="datetimeFigureOut">
              <a:rPr lang="nl-NL" smtClean="0"/>
              <a:pPr>
                <a:defRPr/>
              </a:pPr>
              <a:t>31-10-2026</a:t>
            </a:fld>
            <a:endParaRPr lang="nl-NL" dirty="0"/>
          </a:p>
        </p:txBody>
      </p:sp>
      <p:sp>
        <p:nvSpPr>
          <p:cNvPr id="6" name="Tijdelijke aanduiding voor voettekst 4">
            <a:extLst>
              <a:ext uri="{FF2B5EF4-FFF2-40B4-BE49-F238E27FC236}">
                <a16:creationId xmlns:a16="http://schemas.microsoft.com/office/drawing/2014/main" id="{B969E750-1609-4D52-BB08-14B3A0E6710A}"/>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A34D3FBF-9BB3-40BA-A96B-594ADBBFA8AD}"/>
              </a:ext>
            </a:extLst>
          </p:cNvPr>
          <p:cNvSpPr>
            <a:spLocks noGrp="1"/>
          </p:cNvSpPr>
          <p:nvPr>
            <p:ph type="sldNum" sz="quarter" idx="12"/>
          </p:nvPr>
        </p:nvSpPr>
        <p:spPr/>
        <p:txBody>
          <a:bodyPr/>
          <a:lstStyle>
            <a:lvl1pPr>
              <a:defRPr/>
            </a:lvl1pPr>
          </a:lstStyle>
          <a:p>
            <a:fld id="{1CD24232-BE8A-41B1-91EB-4AEE5A45778D}" type="slidenum">
              <a:rPr lang="nl-NL" altLang="nl-BE" smtClean="0"/>
              <a:pPr/>
              <a:t>‹nr.›</a:t>
            </a:fld>
            <a:endParaRPr lang="nl-NL" altLang="nl-BE"/>
          </a:p>
        </p:txBody>
      </p:sp>
    </p:spTree>
    <p:extLst>
      <p:ext uri="{BB962C8B-B14F-4D97-AF65-F5344CB8AC3E}">
        <p14:creationId xmlns:p14="http://schemas.microsoft.com/office/powerpoint/2010/main" val="2184482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9AC6BAE-BC40-43FE-8E28-D8BA50AA85D8}"/>
              </a:ext>
            </a:extLst>
          </p:cNvPr>
          <p:cNvSpPr>
            <a:spLocks noGrp="1"/>
          </p:cNvSpPr>
          <p:nvPr>
            <p:ph type="dt" sz="half" idx="10"/>
          </p:nvPr>
        </p:nvSpPr>
        <p:spPr/>
        <p:txBody>
          <a:bodyPr/>
          <a:lstStyle>
            <a:lvl1pPr>
              <a:defRPr/>
            </a:lvl1pPr>
          </a:lstStyle>
          <a:p>
            <a:pPr>
              <a:defRPr/>
            </a:pPr>
            <a:fld id="{80C19CB4-1DB5-4F33-A534-34902D46D641}" type="datetimeFigureOut">
              <a:rPr lang="nl-NL" smtClean="0"/>
              <a:pPr>
                <a:defRPr/>
              </a:pPr>
              <a:t>31-10-2026</a:t>
            </a:fld>
            <a:endParaRPr lang="nl-NL" dirty="0"/>
          </a:p>
        </p:txBody>
      </p:sp>
      <p:sp>
        <p:nvSpPr>
          <p:cNvPr id="5" name="Tijdelijke aanduiding voor voettekst 4">
            <a:extLst>
              <a:ext uri="{FF2B5EF4-FFF2-40B4-BE49-F238E27FC236}">
                <a16:creationId xmlns:a16="http://schemas.microsoft.com/office/drawing/2014/main" id="{6B2F0710-11BD-4DFB-A6E4-7705A1E18B6E}"/>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0219B851-5797-4FD8-8275-04938B324243}"/>
              </a:ext>
            </a:extLst>
          </p:cNvPr>
          <p:cNvSpPr>
            <a:spLocks noGrp="1"/>
          </p:cNvSpPr>
          <p:nvPr>
            <p:ph type="sldNum" sz="quarter" idx="12"/>
          </p:nvPr>
        </p:nvSpPr>
        <p:spPr/>
        <p:txBody>
          <a:bodyPr/>
          <a:lstStyle>
            <a:lvl1pPr>
              <a:defRPr/>
            </a:lvl1pPr>
          </a:lstStyle>
          <a:p>
            <a:fld id="{9B74D98C-F963-498B-B53D-4EF0FEDF07B1}" type="slidenum">
              <a:rPr lang="nl-NL" altLang="nl-BE" smtClean="0"/>
              <a:pPr/>
              <a:t>‹nr.›</a:t>
            </a:fld>
            <a:endParaRPr lang="nl-NL" altLang="nl-BE"/>
          </a:p>
        </p:txBody>
      </p:sp>
    </p:spTree>
    <p:extLst>
      <p:ext uri="{BB962C8B-B14F-4D97-AF65-F5344CB8AC3E}">
        <p14:creationId xmlns:p14="http://schemas.microsoft.com/office/powerpoint/2010/main" val="73659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05979"/>
            <a:ext cx="2057400" cy="4388644"/>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457200" y="205979"/>
            <a:ext cx="6019800" cy="4388644"/>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1E9E13B-8197-427B-90B6-E6A11B17AF82}"/>
              </a:ext>
            </a:extLst>
          </p:cNvPr>
          <p:cNvSpPr>
            <a:spLocks noGrp="1"/>
          </p:cNvSpPr>
          <p:nvPr>
            <p:ph type="dt" sz="half" idx="10"/>
          </p:nvPr>
        </p:nvSpPr>
        <p:spPr/>
        <p:txBody>
          <a:bodyPr/>
          <a:lstStyle>
            <a:lvl1pPr>
              <a:defRPr/>
            </a:lvl1pPr>
          </a:lstStyle>
          <a:p>
            <a:pPr>
              <a:defRPr/>
            </a:pPr>
            <a:fld id="{4CC49236-C5C2-4682-AE81-DF1F440C8E26}" type="datetimeFigureOut">
              <a:rPr lang="nl-NL" smtClean="0"/>
              <a:pPr>
                <a:defRPr/>
              </a:pPr>
              <a:t>31-10-2026</a:t>
            </a:fld>
            <a:endParaRPr lang="nl-NL" dirty="0"/>
          </a:p>
        </p:txBody>
      </p:sp>
      <p:sp>
        <p:nvSpPr>
          <p:cNvPr id="5" name="Tijdelijke aanduiding voor voettekst 4">
            <a:extLst>
              <a:ext uri="{FF2B5EF4-FFF2-40B4-BE49-F238E27FC236}">
                <a16:creationId xmlns:a16="http://schemas.microsoft.com/office/drawing/2014/main" id="{212BA2B2-8C28-4DD5-9A21-F721ECA835D0}"/>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56443447-F10E-4AA8-8E05-1D52D5176232}"/>
              </a:ext>
            </a:extLst>
          </p:cNvPr>
          <p:cNvSpPr>
            <a:spLocks noGrp="1"/>
          </p:cNvSpPr>
          <p:nvPr>
            <p:ph type="sldNum" sz="quarter" idx="12"/>
          </p:nvPr>
        </p:nvSpPr>
        <p:spPr/>
        <p:txBody>
          <a:bodyPr/>
          <a:lstStyle>
            <a:lvl1pPr>
              <a:defRPr/>
            </a:lvl1pPr>
          </a:lstStyle>
          <a:p>
            <a:fld id="{62E6798C-5362-49F2-B878-7DD52ED05BA8}" type="slidenum">
              <a:rPr lang="nl-NL" altLang="nl-BE" smtClean="0"/>
              <a:pPr/>
              <a:t>‹nr.›</a:t>
            </a:fld>
            <a:endParaRPr lang="nl-NL" altLang="nl-BE"/>
          </a:p>
        </p:txBody>
      </p:sp>
    </p:spTree>
    <p:extLst>
      <p:ext uri="{BB962C8B-B14F-4D97-AF65-F5344CB8AC3E}">
        <p14:creationId xmlns:p14="http://schemas.microsoft.com/office/powerpoint/2010/main" val="362178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a:extLst>
              <a:ext uri="{FF2B5EF4-FFF2-40B4-BE49-F238E27FC236}">
                <a16:creationId xmlns:a16="http://schemas.microsoft.com/office/drawing/2014/main" id="{7E577A4C-E063-4E3C-8263-CFD0190FAA58}"/>
              </a:ext>
            </a:extLst>
          </p:cNvPr>
          <p:cNvSpPr>
            <a:spLocks noGrp="1"/>
          </p:cNvSpPr>
          <p:nvPr>
            <p:ph type="title"/>
          </p:nvPr>
        </p:nvSpPr>
        <p:spPr bwMode="auto">
          <a:xfrm>
            <a:off x="457200" y="205978"/>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BE" altLang="nl-BE" dirty="0"/>
              <a:t>Titelstijl van model bewerken</a:t>
            </a:r>
            <a:endParaRPr lang="nl-NL" altLang="nl-BE" dirty="0"/>
          </a:p>
        </p:txBody>
      </p:sp>
      <p:sp>
        <p:nvSpPr>
          <p:cNvPr id="1027" name="Tijdelijke aanduiding voor tekst 2">
            <a:extLst>
              <a:ext uri="{FF2B5EF4-FFF2-40B4-BE49-F238E27FC236}">
                <a16:creationId xmlns:a16="http://schemas.microsoft.com/office/drawing/2014/main" id="{28AFACB7-B34C-4260-A49E-AA1871184058}"/>
              </a:ext>
            </a:extLst>
          </p:cNvPr>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BE" altLang="nl-BE" dirty="0"/>
              <a:t>Klik om de tekststijl van het model te bewerken</a:t>
            </a:r>
          </a:p>
          <a:p>
            <a:pPr lvl="1"/>
            <a:r>
              <a:rPr lang="nl-BE" altLang="nl-BE" dirty="0"/>
              <a:t>Tweede niveau</a:t>
            </a:r>
          </a:p>
          <a:p>
            <a:pPr lvl="2"/>
            <a:r>
              <a:rPr lang="nl-BE" altLang="nl-BE" dirty="0"/>
              <a:t>Derde niveau</a:t>
            </a:r>
          </a:p>
          <a:p>
            <a:pPr lvl="3"/>
            <a:r>
              <a:rPr lang="nl-BE" altLang="nl-BE" dirty="0"/>
              <a:t>Vierde niveau</a:t>
            </a:r>
          </a:p>
          <a:p>
            <a:pPr lvl="4"/>
            <a:r>
              <a:rPr lang="nl-BE" altLang="nl-BE" dirty="0"/>
              <a:t>Vijfde niveau</a:t>
            </a:r>
            <a:endParaRPr lang="nl-NL" altLang="nl-BE" dirty="0"/>
          </a:p>
        </p:txBody>
      </p:sp>
      <p:sp>
        <p:nvSpPr>
          <p:cNvPr id="4" name="Tijdelijke aanduiding voor datum 3">
            <a:extLst>
              <a:ext uri="{FF2B5EF4-FFF2-40B4-BE49-F238E27FC236}">
                <a16:creationId xmlns:a16="http://schemas.microsoft.com/office/drawing/2014/main" id="{91A0917E-965E-BD4C-A41D-68E2790D03E6}"/>
              </a:ext>
            </a:extLst>
          </p:cNvPr>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cs typeface="+mn-cs"/>
              </a:defRPr>
            </a:lvl1pPr>
          </a:lstStyle>
          <a:p>
            <a:pPr>
              <a:defRPr/>
            </a:pPr>
            <a:fld id="{DAA371B2-D2E8-4F7E-BD0B-AEDCE36404CC}" type="datetimeFigureOut">
              <a:rPr lang="nl-NL" smtClean="0"/>
              <a:pPr>
                <a:defRPr/>
              </a:pPr>
              <a:t>31-10-2026</a:t>
            </a:fld>
            <a:endParaRPr lang="nl-NL" dirty="0"/>
          </a:p>
        </p:txBody>
      </p:sp>
      <p:sp>
        <p:nvSpPr>
          <p:cNvPr id="5" name="Tijdelijke aanduiding voor voettekst 4">
            <a:extLst>
              <a:ext uri="{FF2B5EF4-FFF2-40B4-BE49-F238E27FC236}">
                <a16:creationId xmlns:a16="http://schemas.microsoft.com/office/drawing/2014/main" id="{82DBF985-68D1-D948-B5CD-2A1BEA39AF19}"/>
              </a:ext>
            </a:extLst>
          </p:cNvPr>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cs typeface="+mn-cs"/>
              </a:defRPr>
            </a:lvl1pPr>
          </a:lstStyle>
          <a:p>
            <a:pPr>
              <a:defRPr/>
            </a:pPr>
            <a:endParaRPr lang="nl-NL"/>
          </a:p>
        </p:txBody>
      </p:sp>
      <p:sp>
        <p:nvSpPr>
          <p:cNvPr id="6" name="Tijdelijke aanduiding voor dianummer 5">
            <a:extLst>
              <a:ext uri="{FF2B5EF4-FFF2-40B4-BE49-F238E27FC236}">
                <a16:creationId xmlns:a16="http://schemas.microsoft.com/office/drawing/2014/main" id="{150FCCF5-6CDF-8A44-9202-90AF9298D7A8}"/>
              </a:ext>
            </a:extLst>
          </p:cNvPr>
          <p:cNvSpPr>
            <a:spLocks noGrp="1"/>
          </p:cNvSpPr>
          <p:nvPr>
            <p:ph type="sldNum" sz="quarter" idx="4"/>
          </p:nvPr>
        </p:nvSpPr>
        <p:spPr>
          <a:xfrm>
            <a:off x="6553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Calibri" panose="020F0502020204030204" pitchFamily="34" charset="0"/>
              </a:defRPr>
            </a:lvl1pPr>
          </a:lstStyle>
          <a:p>
            <a:fld id="{EC605FA8-7567-498E-9EC2-F7B751330A11}" type="slidenum">
              <a:rPr lang="nl-NL" altLang="nl-BE" smtClean="0"/>
              <a:pPr/>
              <a:t>‹nr.›</a:t>
            </a:fld>
            <a:endParaRPr lang="nl-NL" altLang="nl-BE"/>
          </a:p>
        </p:txBody>
      </p:sp>
    </p:spTree>
    <p:extLst>
      <p:ext uri="{BB962C8B-B14F-4D97-AF65-F5344CB8AC3E}">
        <p14:creationId xmlns:p14="http://schemas.microsoft.com/office/powerpoint/2010/main" val="263792989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342892" rtl="0" eaLnBrk="1" fontAlgn="base" hangingPunct="1">
        <a:spcBef>
          <a:spcPct val="0"/>
        </a:spcBef>
        <a:spcAft>
          <a:spcPct val="0"/>
        </a:spcAft>
        <a:defRPr sz="3300" kern="1200">
          <a:solidFill>
            <a:schemeClr val="tx1"/>
          </a:solidFill>
          <a:latin typeface="+mj-lt"/>
          <a:ea typeface="+mj-ea"/>
          <a:cs typeface="+mj-cs"/>
        </a:defRPr>
      </a:lvl1pPr>
      <a:lvl2pPr algn="ctr" defTabSz="342892" rtl="0" eaLnBrk="1" fontAlgn="base" hangingPunct="1">
        <a:spcBef>
          <a:spcPct val="0"/>
        </a:spcBef>
        <a:spcAft>
          <a:spcPct val="0"/>
        </a:spcAft>
        <a:defRPr sz="3300">
          <a:solidFill>
            <a:schemeClr val="tx1"/>
          </a:solidFill>
          <a:latin typeface="Calibri" pitchFamily="34" charset="0"/>
        </a:defRPr>
      </a:lvl2pPr>
      <a:lvl3pPr algn="ctr" defTabSz="342892" rtl="0" eaLnBrk="1" fontAlgn="base" hangingPunct="1">
        <a:spcBef>
          <a:spcPct val="0"/>
        </a:spcBef>
        <a:spcAft>
          <a:spcPct val="0"/>
        </a:spcAft>
        <a:defRPr sz="3300">
          <a:solidFill>
            <a:schemeClr val="tx1"/>
          </a:solidFill>
          <a:latin typeface="Calibri" pitchFamily="34" charset="0"/>
        </a:defRPr>
      </a:lvl3pPr>
      <a:lvl4pPr algn="ctr" defTabSz="342892" rtl="0" eaLnBrk="1" fontAlgn="base" hangingPunct="1">
        <a:spcBef>
          <a:spcPct val="0"/>
        </a:spcBef>
        <a:spcAft>
          <a:spcPct val="0"/>
        </a:spcAft>
        <a:defRPr sz="3300">
          <a:solidFill>
            <a:schemeClr val="tx1"/>
          </a:solidFill>
          <a:latin typeface="Calibri" pitchFamily="34" charset="0"/>
        </a:defRPr>
      </a:lvl4pPr>
      <a:lvl5pPr algn="ctr" defTabSz="342892" rtl="0" eaLnBrk="1" fontAlgn="base" hangingPunct="1">
        <a:spcBef>
          <a:spcPct val="0"/>
        </a:spcBef>
        <a:spcAft>
          <a:spcPct val="0"/>
        </a:spcAft>
        <a:defRPr sz="3300">
          <a:solidFill>
            <a:schemeClr val="tx1"/>
          </a:solidFill>
          <a:latin typeface="Calibri" pitchFamily="34" charset="0"/>
        </a:defRPr>
      </a:lvl5pPr>
      <a:lvl6pPr marL="342892" algn="ctr" defTabSz="342892" rtl="0" eaLnBrk="1" fontAlgn="base" hangingPunct="1">
        <a:spcBef>
          <a:spcPct val="0"/>
        </a:spcBef>
        <a:spcAft>
          <a:spcPct val="0"/>
        </a:spcAft>
        <a:defRPr sz="3300">
          <a:solidFill>
            <a:schemeClr val="tx1"/>
          </a:solidFill>
          <a:latin typeface="Calibri" pitchFamily="34" charset="0"/>
        </a:defRPr>
      </a:lvl6pPr>
      <a:lvl7pPr marL="685783" algn="ctr" defTabSz="342892" rtl="0" eaLnBrk="1" fontAlgn="base" hangingPunct="1">
        <a:spcBef>
          <a:spcPct val="0"/>
        </a:spcBef>
        <a:spcAft>
          <a:spcPct val="0"/>
        </a:spcAft>
        <a:defRPr sz="3300">
          <a:solidFill>
            <a:schemeClr val="tx1"/>
          </a:solidFill>
          <a:latin typeface="Calibri" pitchFamily="34" charset="0"/>
        </a:defRPr>
      </a:lvl7pPr>
      <a:lvl8pPr marL="1028675" algn="ctr" defTabSz="342892" rtl="0" eaLnBrk="1" fontAlgn="base" hangingPunct="1">
        <a:spcBef>
          <a:spcPct val="0"/>
        </a:spcBef>
        <a:spcAft>
          <a:spcPct val="0"/>
        </a:spcAft>
        <a:defRPr sz="3300">
          <a:solidFill>
            <a:schemeClr val="tx1"/>
          </a:solidFill>
          <a:latin typeface="Calibri" pitchFamily="34" charset="0"/>
        </a:defRPr>
      </a:lvl8pPr>
      <a:lvl9pPr marL="1371566" algn="ctr" defTabSz="342892" rtl="0" eaLnBrk="1" fontAlgn="base" hangingPunct="1">
        <a:spcBef>
          <a:spcPct val="0"/>
        </a:spcBef>
        <a:spcAft>
          <a:spcPct val="0"/>
        </a:spcAft>
        <a:defRPr sz="3300">
          <a:solidFill>
            <a:schemeClr val="tx1"/>
          </a:solidFill>
          <a:latin typeface="Calibri" pitchFamily="34" charset="0"/>
        </a:defRPr>
      </a:lvl9pPr>
    </p:titleStyle>
    <p:bodyStyle>
      <a:lvl1pPr marL="257168" indent="-257168" algn="l" defTabSz="342892"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199" indent="-214308" algn="l" defTabSz="342892"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28" indent="-171446" algn="l" defTabSz="342892" rtl="0" eaLnBrk="1" fontAlgn="base" hangingPunct="1">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20" indent="-171446" algn="l" defTabSz="342892"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12" indent="-171446" algn="l" defTabSz="342892"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nl-NL"/>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bacd.be/video/BACD.mp4" TargetMode="Externa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5.png"/><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4.bin"/><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Microsoft_Excel_97-2003_Worksheet.xls"/><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www.bacd.b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38135E-D3A1-CEE0-7298-0FDDC59DCABE}"/>
              </a:ext>
            </a:extLst>
          </p:cNvPr>
          <p:cNvPicPr>
            <a:picLocks noChangeAspect="1"/>
          </p:cNvPicPr>
          <p:nvPr/>
        </p:nvPicPr>
        <p:blipFill>
          <a:blip r:embed="rId2"/>
          <a:stretch>
            <a:fillRect/>
          </a:stretch>
        </p:blipFill>
        <p:spPr>
          <a:xfrm>
            <a:off x="685800" y="626529"/>
            <a:ext cx="7772400" cy="38904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extBox 8">
            <a:extLst>
              <a:ext uri="{FF2B5EF4-FFF2-40B4-BE49-F238E27FC236}">
                <a16:creationId xmlns:a16="http://schemas.microsoft.com/office/drawing/2014/main" id="{D6B6016F-FA60-4D47-91C4-77791E18EECD}"/>
              </a:ext>
            </a:extLst>
          </p:cNvPr>
          <p:cNvSpPr txBox="1">
            <a:spLocks noChangeArrowheads="1"/>
          </p:cNvSpPr>
          <p:nvPr/>
        </p:nvSpPr>
        <p:spPr bwMode="auto">
          <a:xfrm>
            <a:off x="827070" y="1248445"/>
            <a:ext cx="7489860" cy="3077766"/>
          </a:xfrm>
          <a:prstGeom prst="rect">
            <a:avLst/>
          </a:prstGeom>
          <a:noFill/>
          <a:ln w="9525">
            <a:noFill/>
            <a:miter lim="800000"/>
            <a:headEnd/>
            <a:tailEnd/>
          </a:ln>
        </p:spPr>
        <p:txBody>
          <a:bodyPr wrap="square">
            <a:spAutoFit/>
          </a:bodyPr>
          <a:lstStyle/>
          <a:p>
            <a:pPr>
              <a:defRPr/>
            </a:pPr>
            <a:r>
              <a:rPr lang="nl-BE" sz="1400" dirty="0">
                <a:solidFill>
                  <a:srgbClr val="A3A3A3"/>
                </a:solidFill>
                <a:latin typeface="Roboto Lt" pitchFamily="2" charset="0"/>
                <a:ea typeface="Roboto Lt" pitchFamily="2" charset="0"/>
                <a:cs typeface="Arial" charset="0"/>
              </a:rPr>
              <a:t>Belgian Association of Chemical Distributors</a:t>
            </a:r>
          </a:p>
          <a:p>
            <a:pPr>
              <a:defRPr/>
            </a:pPr>
            <a:endParaRPr lang="nl-BE" dirty="0">
              <a:latin typeface="Roboto Lt" pitchFamily="2" charset="0"/>
              <a:ea typeface="Roboto Lt" pitchFamily="2" charset="0"/>
              <a:cs typeface="Arial" charset="0"/>
            </a:endParaRPr>
          </a:p>
          <a:p>
            <a:pPr marL="357188" indent="-357188">
              <a:buFont typeface="Wingdings" pitchFamily="2" charset="2"/>
              <a:buChar char="q"/>
              <a:defRPr/>
            </a:pPr>
            <a:r>
              <a:rPr lang="nl-BE" dirty="0">
                <a:solidFill>
                  <a:srgbClr val="023966"/>
                </a:solidFill>
                <a:latin typeface="Roboto" panose="02000000000000000000" pitchFamily="2" charset="0"/>
                <a:ea typeface="Roboto" panose="02000000000000000000" pitchFamily="2" charset="0"/>
                <a:cs typeface="Arial" charset="0"/>
              </a:rPr>
              <a:t>Do’s en Dont’s: Gedragsregels inzake Concurrentie</a:t>
            </a:r>
          </a:p>
          <a:p>
            <a:pPr marL="357188" indent="-357188">
              <a:buFont typeface="Wingdings" pitchFamily="2" charset="2"/>
              <a:buChar char="q"/>
              <a:defRPr/>
            </a:pPr>
            <a:r>
              <a:rPr lang="nl-BE" dirty="0">
                <a:solidFill>
                  <a:srgbClr val="023966"/>
                </a:solidFill>
                <a:latin typeface="Roboto" panose="02000000000000000000" pitchFamily="2" charset="0"/>
                <a:ea typeface="Roboto" panose="02000000000000000000" pitchFamily="2" charset="0"/>
                <a:cs typeface="Arial" charset="0"/>
              </a:rPr>
              <a:t>Visie, Missie en Doelstellingen</a:t>
            </a:r>
          </a:p>
          <a:p>
            <a:pPr marL="357188" indent="-357188">
              <a:buFont typeface="Wingdings" pitchFamily="2" charset="2"/>
              <a:buChar char="q"/>
              <a:defRPr/>
            </a:pPr>
            <a:r>
              <a:rPr lang="nl-BE" dirty="0" err="1">
                <a:solidFill>
                  <a:srgbClr val="023966"/>
                </a:solidFill>
                <a:latin typeface="Roboto" panose="02000000000000000000" pitchFamily="2" charset="0"/>
                <a:ea typeface="Roboto" panose="02000000000000000000" pitchFamily="2" charset="0"/>
                <a:cs typeface="Arial" charset="0"/>
              </a:rPr>
              <a:t>Facts</a:t>
            </a:r>
            <a:r>
              <a:rPr lang="nl-BE" dirty="0">
                <a:solidFill>
                  <a:srgbClr val="023966"/>
                </a:solidFill>
                <a:latin typeface="Roboto" panose="02000000000000000000" pitchFamily="2" charset="0"/>
                <a:ea typeface="Roboto" panose="02000000000000000000" pitchFamily="2" charset="0"/>
                <a:cs typeface="Arial" charset="0"/>
              </a:rPr>
              <a:t> en Figures</a:t>
            </a:r>
          </a:p>
          <a:p>
            <a:pPr marL="357188" indent="-357188">
              <a:buFont typeface="Wingdings" pitchFamily="2" charset="2"/>
              <a:buChar char="q"/>
              <a:defRPr/>
            </a:pPr>
            <a:r>
              <a:rPr lang="nl-BE" dirty="0">
                <a:solidFill>
                  <a:srgbClr val="023966"/>
                </a:solidFill>
                <a:latin typeface="Roboto" panose="02000000000000000000" pitchFamily="2" charset="0"/>
                <a:ea typeface="Roboto" panose="02000000000000000000" pitchFamily="2" charset="0"/>
                <a:cs typeface="Arial" charset="0"/>
              </a:rPr>
              <a:t>Structuur van de BACD</a:t>
            </a:r>
          </a:p>
          <a:p>
            <a:pPr marL="357188" indent="-357188">
              <a:buFont typeface="Wingdings" pitchFamily="2" charset="2"/>
              <a:buChar char="q"/>
              <a:defRPr/>
            </a:pPr>
            <a:r>
              <a:rPr lang="nl-BE" dirty="0">
                <a:solidFill>
                  <a:srgbClr val="023966"/>
                </a:solidFill>
                <a:latin typeface="Roboto" panose="02000000000000000000" pitchFamily="2" charset="0"/>
                <a:ea typeface="Roboto" panose="02000000000000000000" pitchFamily="2" charset="0"/>
                <a:cs typeface="Arial" charset="0"/>
              </a:rPr>
              <a:t>De Pareto van de distributie</a:t>
            </a:r>
          </a:p>
          <a:p>
            <a:pPr marL="357188" indent="-357188">
              <a:buFont typeface="Wingdings" pitchFamily="2" charset="2"/>
              <a:buChar char="q"/>
              <a:defRPr/>
            </a:pPr>
            <a:r>
              <a:rPr lang="nl-BE" dirty="0">
                <a:solidFill>
                  <a:srgbClr val="023966"/>
                </a:solidFill>
                <a:latin typeface="Roboto" panose="02000000000000000000" pitchFamily="2" charset="0"/>
                <a:ea typeface="Roboto" panose="02000000000000000000" pitchFamily="2" charset="0"/>
                <a:cs typeface="Arial" charset="0"/>
              </a:rPr>
              <a:t>De werking van de BACD</a:t>
            </a:r>
          </a:p>
          <a:p>
            <a:pPr marL="357188" indent="-357188">
              <a:buFont typeface="Wingdings" pitchFamily="2" charset="2"/>
              <a:buChar char="q"/>
              <a:defRPr/>
            </a:pPr>
            <a:r>
              <a:rPr lang="nl-BE" dirty="0">
                <a:solidFill>
                  <a:srgbClr val="023966"/>
                </a:solidFill>
                <a:latin typeface="Roboto" panose="02000000000000000000" pitchFamily="2" charset="0"/>
                <a:ea typeface="Roboto" panose="02000000000000000000" pitchFamily="2" charset="0"/>
                <a:cs typeface="Arial" charset="0"/>
              </a:rPr>
              <a:t>Realisaties</a:t>
            </a:r>
          </a:p>
          <a:p>
            <a:pPr>
              <a:buFont typeface="Wingdings" pitchFamily="2" charset="2"/>
              <a:buChar char="q"/>
              <a:defRPr/>
            </a:pPr>
            <a:endParaRPr lang="nl-BE" dirty="0">
              <a:latin typeface="Roboto Lt" pitchFamily="2" charset="0"/>
              <a:ea typeface="Roboto Lt" pitchFamily="2" charset="0"/>
              <a:cs typeface="Arial" charset="0"/>
            </a:endParaRPr>
          </a:p>
          <a:p>
            <a:pPr>
              <a:defRPr/>
            </a:pPr>
            <a:r>
              <a:rPr lang="nl-BE" dirty="0">
                <a:solidFill>
                  <a:srgbClr val="1070C6"/>
                </a:solidFill>
                <a:latin typeface="Roboto Lt" pitchFamily="2" charset="0"/>
                <a:ea typeface="Roboto Lt" pitchFamily="2" charset="0"/>
                <a:cs typeface="Arial" charset="0"/>
                <a:hlinkClick r:id="rId2">
                  <a:extLst>
                    <a:ext uri="{A12FA001-AC4F-418D-AE19-62706E023703}">
                      <ahyp:hlinkClr xmlns:ahyp="http://schemas.microsoft.com/office/drawing/2018/hyperlinkcolor" val="tx"/>
                    </a:ext>
                  </a:extLst>
                </a:hlinkClick>
              </a:rPr>
              <a:t>video</a:t>
            </a:r>
            <a:endParaRPr lang="nl-BE" dirty="0">
              <a:solidFill>
                <a:srgbClr val="1070C6"/>
              </a:solidFill>
              <a:latin typeface="Roboto Lt" pitchFamily="2" charset="0"/>
              <a:ea typeface="Roboto Lt" pitchFamily="2" charset="0"/>
              <a:cs typeface="Arial" charset="0"/>
            </a:endParaRPr>
          </a:p>
        </p:txBody>
      </p:sp>
      <p:pic>
        <p:nvPicPr>
          <p:cNvPr id="2" name="Picture 1">
            <a:extLst>
              <a:ext uri="{FF2B5EF4-FFF2-40B4-BE49-F238E27FC236}">
                <a16:creationId xmlns:a16="http://schemas.microsoft.com/office/drawing/2014/main" id="{97CA6958-E8C0-E9FC-1890-45FF5D113AAD}"/>
              </a:ext>
            </a:extLst>
          </p:cNvPr>
          <p:cNvPicPr>
            <a:picLocks noChangeAspect="1"/>
          </p:cNvPicPr>
          <p:nvPr/>
        </p:nvPicPr>
        <p:blipFill>
          <a:blip r:embed="rId3"/>
          <a:stretch>
            <a:fillRect/>
          </a:stretch>
        </p:blipFill>
        <p:spPr>
          <a:xfrm>
            <a:off x="869935" y="644216"/>
            <a:ext cx="2201524" cy="529048"/>
          </a:xfrm>
          <a:prstGeom prst="rect">
            <a:avLst/>
          </a:prstGeom>
        </p:spPr>
      </p:pic>
      <p:pic>
        <p:nvPicPr>
          <p:cNvPr id="9" name="Picture 8">
            <a:extLst>
              <a:ext uri="{FF2B5EF4-FFF2-40B4-BE49-F238E27FC236}">
                <a16:creationId xmlns:a16="http://schemas.microsoft.com/office/drawing/2014/main" id="{E49722C4-C881-34C4-154F-BCB032F38B42}"/>
              </a:ext>
            </a:extLst>
          </p:cNvPr>
          <p:cNvPicPr>
            <a:picLocks noChangeAspect="1"/>
          </p:cNvPicPr>
          <p:nvPr/>
        </p:nvPicPr>
        <p:blipFill>
          <a:blip r:embed="rId4"/>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1C6E565-CE32-0764-FF56-7BDEA76398A6}"/>
              </a:ext>
            </a:extLst>
          </p:cNvPr>
          <p:cNvSpPr>
            <a:spLocks noGrp="1"/>
          </p:cNvSpPr>
          <p:nvPr>
            <p:ph type="ctrTitle"/>
          </p:nvPr>
        </p:nvSpPr>
        <p:spPr>
          <a:xfrm>
            <a:off x="748553" y="388531"/>
            <a:ext cx="7772400" cy="528955"/>
          </a:xfrm>
        </p:spPr>
        <p:txBody>
          <a:bodyPr/>
          <a:lstStyle/>
          <a:p>
            <a:r>
              <a:rPr lang="nl-BE" sz="3200" b="1" u="heavy" dirty="0"/>
              <a:t>✔️Wat je </a:t>
            </a:r>
            <a:r>
              <a:rPr lang="nl-BE" sz="3200" b="1" i="1" u="heavy" dirty="0"/>
              <a:t>moet</a:t>
            </a:r>
            <a:r>
              <a:rPr lang="nl-BE" sz="3200" b="1" u="heavy" dirty="0"/>
              <a:t> doen (DO)</a:t>
            </a:r>
            <a:endParaRPr lang="en-US" sz="3200" dirty="0"/>
          </a:p>
        </p:txBody>
      </p:sp>
      <p:sp>
        <p:nvSpPr>
          <p:cNvPr id="9" name="Subtitle 2">
            <a:extLst>
              <a:ext uri="{FF2B5EF4-FFF2-40B4-BE49-F238E27FC236}">
                <a16:creationId xmlns:a16="http://schemas.microsoft.com/office/drawing/2014/main" id="{8DA8EC2E-B9B7-191C-387A-D37A1FC335A1}"/>
              </a:ext>
            </a:extLst>
          </p:cNvPr>
          <p:cNvSpPr>
            <a:spLocks noGrp="1"/>
          </p:cNvSpPr>
          <p:nvPr>
            <p:ph type="subTitle" idx="1"/>
          </p:nvPr>
        </p:nvSpPr>
        <p:spPr>
          <a:xfrm>
            <a:off x="769103" y="1063912"/>
            <a:ext cx="7605793" cy="3275613"/>
          </a:xfrm>
        </p:spPr>
        <p:txBody>
          <a:bodyPr/>
          <a:lstStyle/>
          <a:p>
            <a:pPr algn="l">
              <a:spcBef>
                <a:spcPts val="600"/>
              </a:spcBef>
              <a:spcAft>
                <a:spcPts val="0"/>
              </a:spcAft>
              <a:buNone/>
            </a:pPr>
            <a:r>
              <a:rPr lang="nl-BE" sz="1200" b="1" dirty="0">
                <a:effectLst/>
                <a:latin typeface="Segoe UI Emoji" panose="020B0502040204020203" pitchFamily="34" charset="0"/>
                <a:ea typeface="Calibri" panose="020F0502020204030204" pitchFamily="34" charset="0"/>
                <a:cs typeface="Segoe UI Emoji" panose="020B0502040204020203" pitchFamily="34" charset="0"/>
              </a:rPr>
              <a:t>🧭</a:t>
            </a:r>
            <a:r>
              <a:rPr lang="nl-BE" sz="1200" b="1" dirty="0">
                <a:effectLst/>
                <a:latin typeface="Roboto" panose="02000000000000000000" pitchFamily="2" charset="0"/>
                <a:ea typeface="Calibri" panose="020F0502020204030204" pitchFamily="34" charset="0"/>
                <a:cs typeface="Times New Roman" panose="02020603050405020304" pitchFamily="18" charset="0"/>
              </a:rPr>
              <a:t> </a:t>
            </a:r>
            <a:r>
              <a:rPr lang="nl-BE" sz="1000" b="1"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Toezicht &amp; organisatie</a:t>
            </a:r>
            <a:endPar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endParaRP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Zorg dat elke BACD‑vergadering wordt bijgewoond door iemand van het secretariaat.</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Raadpleeg juridische experts bij twijfel over mededingingsrecht.</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Beperk besprekingen strikt tot de goedgekeurde agenda.</a:t>
            </a:r>
          </a:p>
          <a:p>
            <a:pPr algn="l">
              <a:spcBef>
                <a:spcPts val="600"/>
              </a:spcBef>
              <a:spcAft>
                <a:spcPts val="0"/>
              </a:spcAft>
              <a:buNone/>
            </a:pPr>
            <a:r>
              <a:rPr lang="nl-BE" sz="1000" b="1" dirty="0">
                <a:solidFill>
                  <a:schemeClr val="tx1"/>
                </a:solidFill>
                <a:effectLst/>
                <a:latin typeface="Roboto" panose="02000000000000000000" pitchFamily="2" charset="0"/>
                <a:ea typeface="Roboto" panose="02000000000000000000" pitchFamily="2" charset="0"/>
                <a:cs typeface="Segoe UI Emoji" panose="020B0502040204020203" pitchFamily="34" charset="0"/>
              </a:rPr>
              <a:t>📝</a:t>
            </a:r>
            <a:r>
              <a:rPr lang="nl-BE" sz="1000" b="1"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 Documentatie &amp; transparantie</a:t>
            </a:r>
            <a:endPar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endParaRP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Werk met een duidelijke agenda en nauwkeurige notulen die correct weergeven wat besproken is.</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Laat belangrijke documenten vooraf controleren door bevoegde medewerkers of juridische raadgevers.</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Beschrijf duidelijk doel, structuur en bevoegdheden van werkgroepen.</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Zorg dat elke deelnemer de checklist ontvangt en dat een exemplaar beschikbaar is tijdens vergaderingen.</a:t>
            </a:r>
          </a:p>
          <a:p>
            <a:pPr algn="l">
              <a:spcBef>
                <a:spcPts val="600"/>
              </a:spcBef>
              <a:spcAft>
                <a:spcPts val="0"/>
              </a:spcAft>
              <a:buNone/>
            </a:pPr>
            <a:r>
              <a:rPr lang="nl-BE" sz="1000" b="1" dirty="0">
                <a:solidFill>
                  <a:schemeClr val="tx1"/>
                </a:solidFill>
                <a:effectLst/>
                <a:latin typeface="Roboto" panose="02000000000000000000" pitchFamily="2" charset="0"/>
                <a:ea typeface="Roboto" panose="02000000000000000000" pitchFamily="2" charset="0"/>
                <a:cs typeface="Segoe UI Emoji" panose="020B0502040204020203" pitchFamily="34" charset="0"/>
              </a:rPr>
              <a:t>🚨</a:t>
            </a:r>
            <a:r>
              <a:rPr lang="nl-BE" sz="1000" b="1"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 Waakzaamheid tijdens vergaderingen: Wat te doen bij onderwerpen in strijd met deze checklist</a:t>
            </a:r>
            <a:endPar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endParaRP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Protesteer onmiddellijk wanneer een gesprek richting verboden onderwerpen gaat.</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Vraag om de discussie te stoppen totdat juridisch advies is ingewonnen.</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Neem afstand van de discussie en verlaat de vergadering als het toch doorgaat — laat dit opnemen in de notulen.</a:t>
            </a:r>
          </a:p>
          <a:p>
            <a:endParaRPr lang="en-US" dirty="0"/>
          </a:p>
        </p:txBody>
      </p:sp>
      <p:pic>
        <p:nvPicPr>
          <p:cNvPr id="2" name="Picture 1">
            <a:extLst>
              <a:ext uri="{FF2B5EF4-FFF2-40B4-BE49-F238E27FC236}">
                <a16:creationId xmlns:a16="http://schemas.microsoft.com/office/drawing/2014/main" id="{DBD070FC-692C-9B32-5014-B47E067D978E}"/>
              </a:ext>
            </a:extLst>
          </p:cNvPr>
          <p:cNvPicPr>
            <a:picLocks noChangeAspect="1"/>
          </p:cNvPicPr>
          <p:nvPr/>
        </p:nvPicPr>
        <p:blipFill>
          <a:blip r:embed="rId2"/>
          <a:stretch>
            <a:fillRect/>
          </a:stretch>
        </p:blipFill>
        <p:spPr>
          <a:xfrm>
            <a:off x="0" y="4667251"/>
            <a:ext cx="9144000" cy="476249"/>
          </a:xfrm>
          <a:prstGeom prst="rect">
            <a:avLst/>
          </a:prstGeom>
        </p:spPr>
      </p:pic>
    </p:spTree>
    <p:extLst>
      <p:ext uri="{BB962C8B-B14F-4D97-AF65-F5344CB8AC3E}">
        <p14:creationId xmlns:p14="http://schemas.microsoft.com/office/powerpoint/2010/main" val="393428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4CA3A-86C5-3C47-50CC-40C2C9C1D3A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825605B-F2BF-6AA1-0EBC-883AE35D0BD5}"/>
              </a:ext>
            </a:extLst>
          </p:cNvPr>
          <p:cNvSpPr>
            <a:spLocks noGrp="1"/>
          </p:cNvSpPr>
          <p:nvPr>
            <p:ph type="ctrTitle"/>
          </p:nvPr>
        </p:nvSpPr>
        <p:spPr>
          <a:xfrm>
            <a:off x="748553" y="388531"/>
            <a:ext cx="7772400" cy="528955"/>
          </a:xfrm>
        </p:spPr>
        <p:txBody>
          <a:bodyPr/>
          <a:lstStyle/>
          <a:p>
            <a:r>
              <a:rPr lang="nl-BE" sz="3200" b="1" dirty="0"/>
              <a:t>❌</a:t>
            </a:r>
            <a:r>
              <a:rPr lang="nl-BE" sz="3200" b="1" u="heavy" dirty="0"/>
              <a:t> Wat je </a:t>
            </a:r>
            <a:r>
              <a:rPr lang="nl-BE" sz="3200" b="1" i="1" u="heavy" dirty="0"/>
              <a:t>niet</a:t>
            </a:r>
            <a:r>
              <a:rPr lang="nl-BE" sz="3200" b="1" u="heavy" dirty="0"/>
              <a:t> mag doen (DON’T)</a:t>
            </a:r>
            <a:endParaRPr lang="en-US" sz="3200" dirty="0"/>
          </a:p>
        </p:txBody>
      </p:sp>
      <p:sp>
        <p:nvSpPr>
          <p:cNvPr id="9" name="Subtitle 2">
            <a:extLst>
              <a:ext uri="{FF2B5EF4-FFF2-40B4-BE49-F238E27FC236}">
                <a16:creationId xmlns:a16="http://schemas.microsoft.com/office/drawing/2014/main" id="{368E9711-6C5A-FED9-47F5-3019C1897029}"/>
              </a:ext>
            </a:extLst>
          </p:cNvPr>
          <p:cNvSpPr>
            <a:spLocks noGrp="1"/>
          </p:cNvSpPr>
          <p:nvPr>
            <p:ph type="subTitle" idx="1"/>
          </p:nvPr>
        </p:nvSpPr>
        <p:spPr>
          <a:xfrm>
            <a:off x="626984" y="1165801"/>
            <a:ext cx="8015537" cy="3212813"/>
          </a:xfrm>
        </p:spPr>
        <p:txBody>
          <a:bodyPr/>
          <a:lstStyle/>
          <a:p>
            <a:pPr algn="l">
              <a:spcBef>
                <a:spcPts val="600"/>
              </a:spcBef>
              <a:spcAft>
                <a:spcPts val="0"/>
              </a:spcAft>
              <a:buNone/>
            </a:pPr>
            <a:r>
              <a:rPr lang="nl-BE" sz="1000" b="1" dirty="0">
                <a:effectLst/>
                <a:latin typeface="Roboto" panose="02000000000000000000" pitchFamily="2" charset="0"/>
                <a:ea typeface="Roboto" panose="02000000000000000000" pitchFamily="2" charset="0"/>
                <a:cs typeface="Segoe UI Emoji" panose="020B0502040204020203" pitchFamily="34" charset="0"/>
              </a:rPr>
              <a:t>💶</a:t>
            </a:r>
            <a:r>
              <a:rPr lang="nl-BE" sz="1000" b="1" dirty="0">
                <a:effectLst/>
                <a:latin typeface="Roboto" panose="02000000000000000000" pitchFamily="2" charset="0"/>
                <a:ea typeface="Roboto" panose="02000000000000000000" pitchFamily="2" charset="0"/>
                <a:cs typeface="Times New Roman" panose="02020603050405020304" pitchFamily="18" charset="0"/>
              </a:rPr>
              <a:t> </a:t>
            </a:r>
            <a:r>
              <a:rPr lang="nl-BE" sz="1000" b="1" dirty="0">
                <a:solidFill>
                  <a:schemeClr val="tx1"/>
                </a:solidFill>
                <a:latin typeface="Roboto" panose="02000000000000000000" pitchFamily="2" charset="0"/>
                <a:ea typeface="Roboto" panose="02000000000000000000" pitchFamily="2" charset="0"/>
              </a:rPr>
              <a:t>Prijzen &amp; commerciële voorwaarden</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latin typeface="Roboto" panose="02000000000000000000" pitchFamily="2" charset="0"/>
                <a:ea typeface="Roboto" panose="02000000000000000000" pitchFamily="2" charset="0"/>
              </a:rPr>
              <a:t>Geen uitwisseling van informatie over prijzen, prijsveranderingen, kortingen, marges, kredietvoorwaarden of andere commerciële afspraken.</a:t>
            </a:r>
          </a:p>
          <a:p>
            <a:pPr algn="l">
              <a:spcBef>
                <a:spcPts val="600"/>
              </a:spcBef>
              <a:spcAft>
                <a:spcPts val="0"/>
              </a:spcAft>
              <a:buNone/>
            </a:pPr>
            <a:r>
              <a:rPr lang="nl-BE" sz="1000" b="1" dirty="0">
                <a:solidFill>
                  <a:schemeClr val="tx1"/>
                </a:solidFill>
                <a:latin typeface="Roboto" panose="02000000000000000000" pitchFamily="2" charset="0"/>
                <a:ea typeface="Roboto" panose="02000000000000000000" pitchFamily="2" charset="0"/>
              </a:rPr>
              <a:t>🏭 Productie &amp; bedrijfsgegevens</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latin typeface="Roboto" panose="02000000000000000000" pitchFamily="2" charset="0"/>
                <a:ea typeface="Roboto" panose="02000000000000000000" pitchFamily="2" charset="0"/>
              </a:rPr>
              <a:t>Geen individuele bedrijfsinformatie delen over kosten, productievolumes, capaciteit, voorraden of verkoopcijfers.</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latin typeface="Roboto" panose="02000000000000000000" pitchFamily="2" charset="0"/>
                <a:ea typeface="Roboto" panose="02000000000000000000" pitchFamily="2" charset="0"/>
              </a:rPr>
              <a:t>Geen plannen bespreken over ontwerp, productie, distributie, marketing, klanten of regio’s van individuele bedrijven.</a:t>
            </a:r>
          </a:p>
          <a:p>
            <a:pPr algn="l">
              <a:spcBef>
                <a:spcPts val="600"/>
              </a:spcBef>
              <a:spcAft>
                <a:spcPts val="0"/>
              </a:spcAft>
              <a:buNone/>
            </a:pPr>
            <a:r>
              <a:rPr lang="nl-BE" sz="1000" b="1" dirty="0">
                <a:solidFill>
                  <a:schemeClr val="tx1"/>
                </a:solidFill>
                <a:latin typeface="Roboto" panose="02000000000000000000" pitchFamily="2" charset="0"/>
                <a:ea typeface="Roboto" panose="02000000000000000000" pitchFamily="2" charset="0"/>
              </a:rPr>
              <a:t>🚚 Transport &amp; tarieven</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latin typeface="Roboto" panose="02000000000000000000" pitchFamily="2" charset="0"/>
                <a:ea typeface="Roboto" panose="02000000000000000000" pitchFamily="2" charset="0"/>
              </a:rPr>
              <a:t>Geen transporttarieven, </a:t>
            </a:r>
            <a:r>
              <a:rPr lang="nl-BE" sz="1000" dirty="0" err="1">
                <a:solidFill>
                  <a:schemeClr val="tx1"/>
                </a:solidFill>
                <a:latin typeface="Roboto" panose="02000000000000000000" pitchFamily="2" charset="0"/>
                <a:ea typeface="Roboto" panose="02000000000000000000" pitchFamily="2" charset="0"/>
              </a:rPr>
              <a:t>freight</a:t>
            </a:r>
            <a:r>
              <a:rPr lang="nl-BE" sz="1000" dirty="0">
                <a:solidFill>
                  <a:schemeClr val="tx1"/>
                </a:solidFill>
                <a:latin typeface="Roboto" panose="02000000000000000000" pitchFamily="2" charset="0"/>
                <a:ea typeface="Roboto" panose="02000000000000000000" pitchFamily="2" charset="0"/>
              </a:rPr>
              <a:t> </a:t>
            </a:r>
            <a:r>
              <a:rPr lang="nl-BE" sz="1000" dirty="0" err="1">
                <a:solidFill>
                  <a:schemeClr val="tx1"/>
                </a:solidFill>
                <a:latin typeface="Roboto" panose="02000000000000000000" pitchFamily="2" charset="0"/>
                <a:ea typeface="Roboto" panose="02000000000000000000" pitchFamily="2" charset="0"/>
              </a:rPr>
              <a:t>policies</a:t>
            </a:r>
            <a:r>
              <a:rPr lang="nl-BE" sz="1000" dirty="0">
                <a:solidFill>
                  <a:schemeClr val="tx1"/>
                </a:solidFill>
                <a:latin typeface="Roboto" panose="02000000000000000000" pitchFamily="2" charset="0"/>
                <a:ea typeface="Roboto" panose="02000000000000000000" pitchFamily="2" charset="0"/>
              </a:rPr>
              <a:t>, zoneprijzen of vergelijkbare informatie uitwisselen</a:t>
            </a:r>
            <a:r>
              <a:rPr lang="nl-BE" sz="1000" b="1" dirty="0">
                <a:solidFill>
                  <a:schemeClr val="tx1"/>
                </a:solidFill>
                <a:latin typeface="Roboto" panose="02000000000000000000" pitchFamily="2" charset="0"/>
                <a:ea typeface="Roboto" panose="02000000000000000000" pitchFamily="2" charset="0"/>
              </a:rPr>
              <a:t>.</a:t>
            </a:r>
          </a:p>
          <a:p>
            <a:pPr algn="l">
              <a:spcBef>
                <a:spcPts val="600"/>
              </a:spcBef>
              <a:spcAft>
                <a:spcPts val="0"/>
              </a:spcAft>
              <a:buNone/>
            </a:pPr>
            <a:r>
              <a:rPr lang="nl-BE" sz="1000" b="1" dirty="0">
                <a:solidFill>
                  <a:schemeClr val="tx1"/>
                </a:solidFill>
                <a:latin typeface="Roboto" panose="02000000000000000000" pitchFamily="2" charset="0"/>
                <a:ea typeface="Roboto" panose="02000000000000000000" pitchFamily="2" charset="0"/>
              </a:rPr>
              <a:t>📑 Marktgedrag &amp; concurrentie</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latin typeface="Roboto" panose="02000000000000000000" pitchFamily="2" charset="0"/>
                <a:ea typeface="Roboto" panose="02000000000000000000" pitchFamily="2" charset="0"/>
              </a:rPr>
              <a:t>Geen informatie delen over biedingen, tenderprocedures of strategieën voor contracten.</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latin typeface="Roboto" panose="02000000000000000000" pitchFamily="2" charset="0"/>
                <a:ea typeface="Roboto" panose="02000000000000000000" pitchFamily="2" charset="0"/>
              </a:rPr>
              <a:t>Geen afspraken of discussies die leveranciers of klanten uitsluiten of beïnvloeden.</a:t>
            </a:r>
          </a:p>
          <a:p>
            <a:pPr marL="342900" lvl="0" indent="-342900" algn="l">
              <a:spcBef>
                <a:spcPts val="600"/>
              </a:spcBef>
              <a:spcAft>
                <a:spcPts val="0"/>
              </a:spcAft>
              <a:buSzPts val="1000"/>
              <a:buFont typeface="Symbol" panose="05050102010706020507" pitchFamily="18" charset="2"/>
              <a:buChar char=""/>
              <a:tabLst>
                <a:tab pos="457200" algn="l"/>
              </a:tabLst>
            </a:pPr>
            <a:r>
              <a:rPr lang="nl-BE" sz="1000" dirty="0">
                <a:solidFill>
                  <a:schemeClr val="tx1"/>
                </a:solidFill>
                <a:latin typeface="Roboto" panose="02000000000000000000" pitchFamily="2" charset="0"/>
                <a:ea typeface="Roboto" panose="02000000000000000000" pitchFamily="2" charset="0"/>
              </a:rPr>
              <a:t>Geen zwarte lijsten of boycots bespreken of aanmoedigen.</a:t>
            </a:r>
          </a:p>
          <a:p>
            <a:pPr algn="l">
              <a:spcBef>
                <a:spcPts val="600"/>
              </a:spcBef>
              <a:spcAft>
                <a:spcPts val="0"/>
              </a:spcAft>
              <a:buNone/>
            </a:pPr>
            <a:r>
              <a:rPr lang="nl-BE" sz="1000" b="1" dirty="0">
                <a:solidFill>
                  <a:schemeClr val="tx1"/>
                </a:solidFill>
                <a:latin typeface="Roboto" panose="02000000000000000000" pitchFamily="2" charset="0"/>
                <a:ea typeface="Roboto" panose="02000000000000000000" pitchFamily="2" charset="0"/>
              </a:rPr>
              <a:t>🧩 </a:t>
            </a:r>
            <a:r>
              <a:rPr lang="nl-BE" sz="1000" dirty="0">
                <a:solidFill>
                  <a:schemeClr val="tx1"/>
                </a:solidFill>
                <a:latin typeface="Roboto" panose="02000000000000000000" pitchFamily="2" charset="0"/>
                <a:ea typeface="Roboto" panose="02000000000000000000" pitchFamily="2" charset="0"/>
              </a:rPr>
              <a:t>Belangrijke nuance:  De richtlijnen gelden niet alleen voor formele vergaderingen, maar ook voor informele gesprekken tijdens sociale momenten rond BACD‑bijeenkomsten. </a:t>
            </a:r>
          </a:p>
          <a:p>
            <a:endParaRPr lang="en-US" dirty="0"/>
          </a:p>
        </p:txBody>
      </p:sp>
      <p:pic>
        <p:nvPicPr>
          <p:cNvPr id="2" name="Picture 1">
            <a:extLst>
              <a:ext uri="{FF2B5EF4-FFF2-40B4-BE49-F238E27FC236}">
                <a16:creationId xmlns:a16="http://schemas.microsoft.com/office/drawing/2014/main" id="{EBA9E9EC-1515-F9B1-2B8B-242170F0E7B7}"/>
              </a:ext>
            </a:extLst>
          </p:cNvPr>
          <p:cNvPicPr>
            <a:picLocks noChangeAspect="1"/>
          </p:cNvPicPr>
          <p:nvPr/>
        </p:nvPicPr>
        <p:blipFill>
          <a:blip r:embed="rId2"/>
          <a:stretch>
            <a:fillRect/>
          </a:stretch>
        </p:blipFill>
        <p:spPr>
          <a:xfrm>
            <a:off x="0" y="4667251"/>
            <a:ext cx="9144000" cy="476249"/>
          </a:xfrm>
          <a:prstGeom prst="rect">
            <a:avLst/>
          </a:prstGeom>
        </p:spPr>
      </p:pic>
    </p:spTree>
    <p:extLst>
      <p:ext uri="{BB962C8B-B14F-4D97-AF65-F5344CB8AC3E}">
        <p14:creationId xmlns:p14="http://schemas.microsoft.com/office/powerpoint/2010/main" val="1454931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F9C664-D065-467A-BFAE-13D5E13B6DA8}"/>
              </a:ext>
            </a:extLst>
          </p:cNvPr>
          <p:cNvSpPr txBox="1"/>
          <p:nvPr/>
        </p:nvSpPr>
        <p:spPr>
          <a:xfrm>
            <a:off x="757554" y="769471"/>
            <a:ext cx="7628891" cy="3139321"/>
          </a:xfrm>
          <a:prstGeom prst="rect">
            <a:avLst/>
          </a:prstGeom>
          <a:noFill/>
        </p:spPr>
        <p:txBody>
          <a:bodyPr wrap="square">
            <a:spAutoFit/>
          </a:bodyPr>
          <a:lstStyle/>
          <a:p>
            <a:pPr fontAlgn="auto">
              <a:spcBef>
                <a:spcPts val="0"/>
              </a:spcBef>
              <a:spcAft>
                <a:spcPts val="0"/>
              </a:spcAft>
              <a:defRPr/>
            </a:pPr>
            <a:r>
              <a:rPr lang="nl-BE" b="1" dirty="0">
                <a:solidFill>
                  <a:srgbClr val="1070C6"/>
                </a:solidFill>
                <a:latin typeface="Roboto Bk" pitchFamily="2" charset="0"/>
                <a:ea typeface="Roboto Bk" pitchFamily="2" charset="0"/>
                <a:cs typeface="+mn-cs"/>
              </a:rPr>
              <a:t>Visie</a:t>
            </a:r>
          </a:p>
          <a:p>
            <a:pPr fontAlgn="auto">
              <a:spcBef>
                <a:spcPts val="0"/>
              </a:spcBef>
              <a:spcAft>
                <a:spcPts val="0"/>
              </a:spcAft>
              <a:defRPr/>
            </a:pPr>
            <a:endParaRPr lang="nl-BE" sz="1600" dirty="0">
              <a:latin typeface="Roboto" panose="02000000000000000000" pitchFamily="2" charset="0"/>
              <a:ea typeface="Roboto" panose="02000000000000000000" pitchFamily="2" charset="0"/>
              <a:cs typeface="+mn-cs"/>
            </a:endParaRPr>
          </a:p>
          <a:p>
            <a:pPr fontAlgn="auto">
              <a:spcBef>
                <a:spcPts val="0"/>
              </a:spcBef>
              <a:spcAft>
                <a:spcPts val="0"/>
              </a:spcAft>
              <a:defRPr/>
            </a:pPr>
            <a:r>
              <a:rPr lang="nl-BE" sz="1600" dirty="0">
                <a:latin typeface="Roboto Lt"/>
                <a:ea typeface="Roboto" panose="02000000000000000000" pitchFamily="2" charset="0"/>
                <a:cs typeface="+mn-cs"/>
              </a:rPr>
              <a:t>Vanuit de visie waarin de BACD stelt dat chemie een essentiële rol te spelen heeft in de duurzame ontwikkeling van onze wereld, wil de BACD bijdragen tot een succesvolle toekomst en steeds betere levenskwaliteit voor iedereen.</a:t>
            </a:r>
          </a:p>
          <a:p>
            <a:pPr fontAlgn="auto">
              <a:spcBef>
                <a:spcPts val="0"/>
              </a:spcBef>
              <a:spcAft>
                <a:spcPts val="0"/>
              </a:spcAft>
              <a:defRPr/>
            </a:pPr>
            <a:endParaRPr lang="nl-BE" dirty="0">
              <a:latin typeface="Roboto Lt"/>
              <a:ea typeface="Roboto" panose="02000000000000000000" pitchFamily="2" charset="0"/>
              <a:cs typeface="+mn-cs"/>
            </a:endParaRPr>
          </a:p>
          <a:p>
            <a:pPr fontAlgn="auto">
              <a:spcBef>
                <a:spcPts val="0"/>
              </a:spcBef>
              <a:spcAft>
                <a:spcPts val="0"/>
              </a:spcAft>
              <a:defRPr/>
            </a:pPr>
            <a:r>
              <a:rPr lang="nl-BE" b="1" dirty="0">
                <a:solidFill>
                  <a:srgbClr val="0070C0"/>
                </a:solidFill>
                <a:latin typeface="Roboto Bk" pitchFamily="2" charset="0"/>
                <a:ea typeface="Roboto Bk" pitchFamily="2" charset="0"/>
                <a:cs typeface="+mn-cs"/>
              </a:rPr>
              <a:t>Missie</a:t>
            </a:r>
            <a:endParaRPr lang="nl-BE" b="1" dirty="0">
              <a:latin typeface="Roboto Bk" pitchFamily="2" charset="0"/>
              <a:ea typeface="Roboto Bk" pitchFamily="2" charset="0"/>
              <a:cs typeface="+mn-cs"/>
            </a:endParaRPr>
          </a:p>
          <a:p>
            <a:pPr fontAlgn="auto">
              <a:spcBef>
                <a:spcPts val="0"/>
              </a:spcBef>
              <a:spcAft>
                <a:spcPts val="0"/>
              </a:spcAft>
              <a:defRPr/>
            </a:pPr>
            <a:endParaRPr lang="nl-BE" sz="1600" dirty="0">
              <a:latin typeface="Roboto Lt" pitchFamily="2" charset="0"/>
              <a:ea typeface="Roboto Lt" pitchFamily="2" charset="0"/>
              <a:cs typeface="+mn-cs"/>
            </a:endParaRPr>
          </a:p>
          <a:p>
            <a:pPr fontAlgn="auto">
              <a:spcBef>
                <a:spcPts val="0"/>
              </a:spcBef>
              <a:spcAft>
                <a:spcPts val="0"/>
              </a:spcAft>
              <a:defRPr/>
            </a:pPr>
            <a:r>
              <a:rPr lang="nl-BE" sz="1600" dirty="0">
                <a:latin typeface="Roboto Lt"/>
                <a:ea typeface="Roboto" panose="02000000000000000000" pitchFamily="2" charset="0"/>
                <a:cs typeface="+mn-cs"/>
              </a:rPr>
              <a:t>De BACD heeft als missie het behartigen van de belangen van de chemische distributie. De BACD draagt bij opdat dit op een verantwoorde manier zou gebeuren, waarbij mens, milieu en veiligheid centraal staan. Daarom onderschrijft de BACD de initiatieven rond Responsible Care en Product Stewardship.</a:t>
            </a:r>
          </a:p>
        </p:txBody>
      </p:sp>
      <p:pic>
        <p:nvPicPr>
          <p:cNvPr id="3" name="Picture 2">
            <a:extLst>
              <a:ext uri="{FF2B5EF4-FFF2-40B4-BE49-F238E27FC236}">
                <a16:creationId xmlns:a16="http://schemas.microsoft.com/office/drawing/2014/main" id="{43DC5ACF-284B-6B01-7057-BFE4932EF647}"/>
              </a:ext>
            </a:extLst>
          </p:cNvPr>
          <p:cNvPicPr>
            <a:picLocks noChangeAspect="1"/>
          </p:cNvPicPr>
          <p:nvPr/>
        </p:nvPicPr>
        <p:blipFill>
          <a:blip r:embed="rId2"/>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3AC6FDA-47F4-4E5F-892F-01C2663D17E8}"/>
              </a:ext>
            </a:extLst>
          </p:cNvPr>
          <p:cNvSpPr txBox="1"/>
          <p:nvPr/>
        </p:nvSpPr>
        <p:spPr>
          <a:xfrm>
            <a:off x="683994" y="628458"/>
            <a:ext cx="7153721" cy="3108543"/>
          </a:xfrm>
          <a:prstGeom prst="rect">
            <a:avLst/>
          </a:prstGeom>
          <a:noFill/>
        </p:spPr>
        <p:txBody>
          <a:bodyPr wrap="square">
            <a:spAutoFit/>
          </a:bodyPr>
          <a:lstStyle/>
          <a:p>
            <a:pPr fontAlgn="auto">
              <a:spcBef>
                <a:spcPts val="0"/>
              </a:spcBef>
              <a:spcAft>
                <a:spcPts val="0"/>
              </a:spcAft>
              <a:defRPr/>
            </a:pPr>
            <a:r>
              <a:rPr lang="nl-BE" b="1" dirty="0">
                <a:solidFill>
                  <a:srgbClr val="0070C0"/>
                </a:solidFill>
                <a:latin typeface="Roboto" panose="02000000000000000000" pitchFamily="2" charset="0"/>
                <a:ea typeface="Roboto" panose="02000000000000000000" pitchFamily="2" charset="0"/>
                <a:cs typeface="+mn-cs"/>
              </a:rPr>
              <a:t>Doelstellingen</a:t>
            </a:r>
          </a:p>
          <a:p>
            <a:pPr fontAlgn="auto">
              <a:spcBef>
                <a:spcPts val="0"/>
              </a:spcBef>
              <a:spcAft>
                <a:spcPts val="0"/>
              </a:spcAft>
              <a:defRPr/>
            </a:pPr>
            <a:endParaRPr lang="nl-BE" b="1" dirty="0">
              <a:solidFill>
                <a:srgbClr val="0070C0"/>
              </a:solidFill>
              <a:latin typeface="Roboto" panose="02000000000000000000" pitchFamily="2" charset="0"/>
              <a:ea typeface="Roboto" panose="02000000000000000000" pitchFamily="2" charset="0"/>
              <a:cs typeface="+mn-cs"/>
            </a:endParaRPr>
          </a:p>
          <a:p>
            <a:pPr marL="257168" indent="-257168" fontAlgn="auto">
              <a:spcBef>
                <a:spcPts val="0"/>
              </a:spcBef>
              <a:spcAft>
                <a:spcPts val="0"/>
              </a:spcAft>
              <a:buFont typeface="Wingdings" pitchFamily="2" charset="2"/>
              <a:buChar char="q"/>
              <a:tabLst>
                <a:tab pos="342892" algn="l"/>
              </a:tabLst>
              <a:defRPr/>
            </a:pPr>
            <a:r>
              <a:rPr lang="nl-BE" sz="1600" dirty="0">
                <a:latin typeface="Roboto Lt" pitchFamily="2" charset="0"/>
                <a:ea typeface="Roboto Lt" pitchFamily="2" charset="0"/>
                <a:cs typeface="Arial"/>
              </a:rPr>
              <a:t>Het bevorderen van de handel in chemische producten.</a:t>
            </a:r>
            <a:br>
              <a:rPr lang="nl-BE" sz="1600" dirty="0">
                <a:latin typeface="Roboto Lt" pitchFamily="2" charset="0"/>
                <a:ea typeface="Roboto Lt" pitchFamily="2" charset="0"/>
                <a:cs typeface="Arial"/>
              </a:rPr>
            </a:br>
            <a:endParaRPr lang="nl-BE" sz="1600" dirty="0">
              <a:latin typeface="Roboto Lt" pitchFamily="2" charset="0"/>
              <a:ea typeface="Roboto Lt" pitchFamily="2" charset="0"/>
              <a:cs typeface="+mn-cs"/>
            </a:endParaRPr>
          </a:p>
          <a:p>
            <a:pPr marL="257168" indent="-257168" fontAlgn="auto">
              <a:spcBef>
                <a:spcPts val="0"/>
              </a:spcBef>
              <a:spcAft>
                <a:spcPts val="0"/>
              </a:spcAft>
              <a:buFont typeface="Wingdings" pitchFamily="2" charset="2"/>
              <a:buChar char="q"/>
              <a:tabLst>
                <a:tab pos="342892" algn="l"/>
              </a:tabLst>
              <a:defRPr/>
            </a:pPr>
            <a:r>
              <a:rPr lang="nl-BE" sz="1600" dirty="0">
                <a:latin typeface="Roboto Lt" pitchFamily="2" charset="0"/>
                <a:ea typeface="Roboto Lt" pitchFamily="2" charset="0"/>
                <a:cs typeface="Arial"/>
              </a:rPr>
              <a:t>Het verdedigen, beschermen en ontwikkelen van de gemeenschappelijke belangen van haar leden om het duurzaam ondernemen te bevorderen.</a:t>
            </a:r>
            <a:br>
              <a:rPr lang="nl-BE" sz="1600" dirty="0">
                <a:latin typeface="Roboto Lt" pitchFamily="2" charset="0"/>
                <a:ea typeface="Roboto Lt" pitchFamily="2" charset="0"/>
                <a:cs typeface="Arial"/>
              </a:rPr>
            </a:br>
            <a:endParaRPr lang="nl-BE" sz="1600" dirty="0">
              <a:latin typeface="Roboto Lt" pitchFamily="2" charset="0"/>
              <a:ea typeface="Roboto Lt" pitchFamily="2" charset="0"/>
              <a:cs typeface="+mn-cs"/>
            </a:endParaRPr>
          </a:p>
          <a:p>
            <a:pPr marL="257168" indent="-257168" fontAlgn="auto">
              <a:spcBef>
                <a:spcPts val="0"/>
              </a:spcBef>
              <a:spcAft>
                <a:spcPts val="0"/>
              </a:spcAft>
              <a:buFont typeface="Wingdings" pitchFamily="2" charset="2"/>
              <a:buChar char="q"/>
              <a:tabLst>
                <a:tab pos="342892" algn="l"/>
              </a:tabLst>
              <a:defRPr/>
            </a:pPr>
            <a:r>
              <a:rPr lang="nl-BE" sz="1600" dirty="0">
                <a:latin typeface="Roboto Lt" pitchFamily="2" charset="0"/>
                <a:ea typeface="Roboto Lt" pitchFamily="2" charset="0"/>
                <a:cs typeface="Arial"/>
              </a:rPr>
              <a:t>Het ontwikkelen van goede praktijken rond veiligheid, gezondheid en milieu in de distributie.</a:t>
            </a:r>
            <a:br>
              <a:rPr lang="nl-BE" sz="1600" dirty="0">
                <a:latin typeface="Roboto Lt" pitchFamily="2" charset="0"/>
                <a:ea typeface="Roboto Lt" pitchFamily="2" charset="0"/>
                <a:cs typeface="Arial"/>
              </a:rPr>
            </a:br>
            <a:endParaRPr lang="nl-BE" sz="1600" dirty="0">
              <a:latin typeface="Roboto Lt" pitchFamily="2" charset="0"/>
              <a:ea typeface="Roboto Lt" pitchFamily="2" charset="0"/>
              <a:cs typeface="+mn-cs"/>
            </a:endParaRPr>
          </a:p>
          <a:p>
            <a:pPr marL="257168" indent="-257168" fontAlgn="auto">
              <a:spcBef>
                <a:spcPts val="0"/>
              </a:spcBef>
              <a:spcAft>
                <a:spcPts val="0"/>
              </a:spcAft>
              <a:buFont typeface="Wingdings" pitchFamily="2" charset="2"/>
              <a:buChar char="q"/>
              <a:tabLst>
                <a:tab pos="342892" algn="l"/>
              </a:tabLst>
              <a:defRPr/>
            </a:pPr>
            <a:r>
              <a:rPr lang="nl-BE" sz="1600" dirty="0">
                <a:latin typeface="Roboto Lt" pitchFamily="2" charset="0"/>
                <a:ea typeface="Roboto Lt" pitchFamily="2" charset="0"/>
                <a:cs typeface="Arial"/>
              </a:rPr>
              <a:t>Het onderhouden van de contacten met de verschillende stakeholders van de chemische distributie</a:t>
            </a:r>
            <a:endParaRPr lang="nl-BE" sz="1600" dirty="0">
              <a:latin typeface="Roboto Lt" pitchFamily="2" charset="0"/>
              <a:ea typeface="Roboto Lt" pitchFamily="2" charset="0"/>
              <a:cs typeface="+mn-cs"/>
            </a:endParaRPr>
          </a:p>
        </p:txBody>
      </p:sp>
      <p:pic>
        <p:nvPicPr>
          <p:cNvPr id="3" name="Picture 2">
            <a:extLst>
              <a:ext uri="{FF2B5EF4-FFF2-40B4-BE49-F238E27FC236}">
                <a16:creationId xmlns:a16="http://schemas.microsoft.com/office/drawing/2014/main" id="{D7808184-F50F-2A11-D97D-5BBEB815A11D}"/>
              </a:ext>
            </a:extLst>
          </p:cNvPr>
          <p:cNvPicPr>
            <a:picLocks noChangeAspect="1"/>
          </p:cNvPicPr>
          <p:nvPr/>
        </p:nvPicPr>
        <p:blipFill>
          <a:blip r:embed="rId2"/>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D75FAD0-9347-42FC-A7FC-37555CC05EC0}"/>
              </a:ext>
            </a:extLst>
          </p:cNvPr>
          <p:cNvSpPr txBox="1"/>
          <p:nvPr/>
        </p:nvSpPr>
        <p:spPr>
          <a:xfrm>
            <a:off x="1807368" y="617786"/>
            <a:ext cx="5529263" cy="3123932"/>
          </a:xfrm>
          <a:prstGeom prst="rect">
            <a:avLst/>
          </a:prstGeom>
          <a:noFill/>
        </p:spPr>
        <p:txBody>
          <a:bodyPr>
            <a:spAutoFit/>
          </a:bodyPr>
          <a:lstStyle/>
          <a:p>
            <a:pPr fontAlgn="auto">
              <a:spcBef>
                <a:spcPts val="0"/>
              </a:spcBef>
              <a:spcAft>
                <a:spcPts val="0"/>
              </a:spcAft>
              <a:defRPr/>
            </a:pPr>
            <a:r>
              <a:rPr lang="nl-BE" b="1" dirty="0">
                <a:solidFill>
                  <a:srgbClr val="0070C0"/>
                </a:solidFill>
                <a:latin typeface="Roboto Bk"/>
                <a:ea typeface="Roboto" panose="02000000000000000000" pitchFamily="2" charset="0"/>
                <a:cs typeface="+mn-cs"/>
              </a:rPr>
              <a:t>Facts &amp; Figures</a:t>
            </a:r>
            <a:endParaRPr lang="nl-BE" dirty="0">
              <a:solidFill>
                <a:srgbClr val="0070C0"/>
              </a:solidFill>
              <a:latin typeface="Roboto Bk"/>
              <a:ea typeface="Roboto" panose="02000000000000000000" pitchFamily="2" charset="0"/>
              <a:cs typeface="+mn-cs"/>
            </a:endParaRPr>
          </a:p>
          <a:p>
            <a:pPr fontAlgn="auto">
              <a:spcBef>
                <a:spcPts val="0"/>
              </a:spcBef>
              <a:spcAft>
                <a:spcPts val="0"/>
              </a:spcAft>
              <a:defRPr/>
            </a:pPr>
            <a:endParaRPr lang="nl-BE" dirty="0">
              <a:latin typeface="Roboto Bk"/>
              <a:ea typeface="Roboto Lt" pitchFamily="2" charset="0"/>
              <a:cs typeface="+mn-cs"/>
            </a:endParaRPr>
          </a:p>
          <a:p>
            <a:pPr marL="360363" indent="-360363" fontAlgn="auto">
              <a:spcBef>
                <a:spcPts val="600"/>
              </a:spcBef>
              <a:spcAft>
                <a:spcPts val="0"/>
              </a:spcAft>
              <a:buFont typeface="Wingdings" pitchFamily="2" charset="2"/>
              <a:buChar char="q"/>
              <a:defRPr/>
            </a:pPr>
            <a:r>
              <a:rPr lang="nl-BE" dirty="0">
                <a:latin typeface="Roboto Bk"/>
                <a:ea typeface="Roboto Lt" pitchFamily="2" charset="0"/>
                <a:cs typeface="+mn-cs"/>
              </a:rPr>
              <a:t>45 leden</a:t>
            </a:r>
          </a:p>
          <a:p>
            <a:pPr marL="360363" indent="-360363" fontAlgn="auto">
              <a:spcBef>
                <a:spcPts val="600"/>
              </a:spcBef>
              <a:spcAft>
                <a:spcPts val="0"/>
              </a:spcAft>
              <a:buFont typeface="Wingdings" pitchFamily="2" charset="2"/>
              <a:buChar char="q"/>
              <a:defRPr/>
            </a:pPr>
            <a:r>
              <a:rPr lang="nl-BE" dirty="0">
                <a:latin typeface="Roboto Bk"/>
                <a:ea typeface="Roboto Lt" pitchFamily="2" charset="0"/>
                <a:cs typeface="+mn-cs"/>
              </a:rPr>
              <a:t>Verhandelde volumes : 1.300.000 ton</a:t>
            </a:r>
          </a:p>
          <a:p>
            <a:pPr marL="360363" indent="-360363" fontAlgn="auto">
              <a:spcBef>
                <a:spcPts val="600"/>
              </a:spcBef>
              <a:spcAft>
                <a:spcPts val="0"/>
              </a:spcAft>
              <a:buFont typeface="Wingdings" pitchFamily="2" charset="2"/>
              <a:buChar char="q"/>
              <a:defRPr/>
            </a:pPr>
            <a:r>
              <a:rPr lang="nl-BE" dirty="0">
                <a:latin typeface="Roboto Bk"/>
                <a:ea typeface="Roboto Lt" pitchFamily="2" charset="0"/>
                <a:cs typeface="+mn-cs"/>
              </a:rPr>
              <a:t>Omzet : 1.450 miljoen €</a:t>
            </a:r>
          </a:p>
          <a:p>
            <a:pPr marL="360363" indent="-360363" fontAlgn="auto">
              <a:spcBef>
                <a:spcPts val="600"/>
              </a:spcBef>
              <a:spcAft>
                <a:spcPts val="0"/>
              </a:spcAft>
              <a:buFont typeface="Wingdings" pitchFamily="2" charset="2"/>
              <a:buChar char="q"/>
              <a:defRPr/>
            </a:pPr>
            <a:r>
              <a:rPr lang="nl-BE" dirty="0">
                <a:latin typeface="Roboto Bk"/>
                <a:ea typeface="Roboto Lt" pitchFamily="2" charset="0"/>
                <a:cs typeface="+mn-cs"/>
              </a:rPr>
              <a:t>Investeringen : &gt; 18 miljoen €</a:t>
            </a:r>
          </a:p>
          <a:p>
            <a:pPr marL="360363" indent="-360363" fontAlgn="auto">
              <a:spcBef>
                <a:spcPts val="600"/>
              </a:spcBef>
              <a:spcAft>
                <a:spcPts val="0"/>
              </a:spcAft>
              <a:buFont typeface="Wingdings" pitchFamily="2" charset="2"/>
              <a:buChar char="q"/>
              <a:defRPr/>
            </a:pPr>
            <a:r>
              <a:rPr lang="nl-BE" dirty="0">
                <a:latin typeface="Roboto Bk"/>
                <a:ea typeface="Roboto Lt" pitchFamily="2" charset="0"/>
                <a:cs typeface="+mn-cs"/>
              </a:rPr>
              <a:t>Directe tewerkstelling : 1.000 medewerkers</a:t>
            </a:r>
          </a:p>
          <a:p>
            <a:pPr marL="360363" indent="-360363" fontAlgn="auto">
              <a:spcBef>
                <a:spcPts val="600"/>
              </a:spcBef>
              <a:spcAft>
                <a:spcPts val="0"/>
              </a:spcAft>
              <a:buFont typeface="Wingdings" pitchFamily="2" charset="2"/>
              <a:buChar char="q"/>
              <a:defRPr/>
            </a:pPr>
            <a:r>
              <a:rPr lang="nl-BE" dirty="0">
                <a:latin typeface="Roboto Bk"/>
                <a:ea typeface="Roboto Lt" pitchFamily="2" charset="0"/>
                <a:cs typeface="+mn-cs"/>
              </a:rPr>
              <a:t>Tank capaciteit: 16.500 m³</a:t>
            </a:r>
          </a:p>
          <a:p>
            <a:pPr marL="360363" indent="-360363" fontAlgn="auto">
              <a:spcBef>
                <a:spcPts val="600"/>
              </a:spcBef>
              <a:spcAft>
                <a:spcPts val="0"/>
              </a:spcAft>
              <a:buFont typeface="Wingdings" pitchFamily="2" charset="2"/>
              <a:buChar char="q"/>
              <a:defRPr/>
            </a:pPr>
            <a:r>
              <a:rPr lang="nl-BE" dirty="0">
                <a:latin typeface="Roboto Bk"/>
                <a:ea typeface="Roboto Lt" pitchFamily="2" charset="0"/>
                <a:cs typeface="+mn-cs"/>
              </a:rPr>
              <a:t>Magazijn capaciteit: 150.000 m²</a:t>
            </a:r>
          </a:p>
        </p:txBody>
      </p:sp>
      <p:pic>
        <p:nvPicPr>
          <p:cNvPr id="2" name="Picture 1">
            <a:extLst>
              <a:ext uri="{FF2B5EF4-FFF2-40B4-BE49-F238E27FC236}">
                <a16:creationId xmlns:a16="http://schemas.microsoft.com/office/drawing/2014/main" id="{A5CCF140-3BC5-DB53-8733-C2757FE30B23}"/>
              </a:ext>
            </a:extLst>
          </p:cNvPr>
          <p:cNvPicPr>
            <a:picLocks noChangeAspect="1"/>
          </p:cNvPicPr>
          <p:nvPr/>
        </p:nvPicPr>
        <p:blipFill>
          <a:blip r:embed="rId2"/>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2AF7C7D-1A2D-488B-9A8F-215286C80FE3}"/>
              </a:ext>
            </a:extLst>
          </p:cNvPr>
          <p:cNvSpPr txBox="1"/>
          <p:nvPr/>
        </p:nvSpPr>
        <p:spPr>
          <a:xfrm>
            <a:off x="779385" y="506016"/>
            <a:ext cx="7585229" cy="1200329"/>
          </a:xfrm>
          <a:prstGeom prst="rect">
            <a:avLst/>
          </a:prstGeom>
          <a:noFill/>
        </p:spPr>
        <p:txBody>
          <a:bodyPr wrap="square">
            <a:spAutoFit/>
          </a:bodyPr>
          <a:lstStyle/>
          <a:p>
            <a:pPr fontAlgn="auto">
              <a:spcBef>
                <a:spcPts val="0"/>
              </a:spcBef>
              <a:spcAft>
                <a:spcPts val="0"/>
              </a:spcAft>
              <a:defRPr/>
            </a:pPr>
            <a:r>
              <a:rPr lang="nl-BE" b="1" dirty="0" err="1">
                <a:solidFill>
                  <a:srgbClr val="0070C0"/>
                </a:solidFill>
                <a:latin typeface="Roboto Bk"/>
                <a:ea typeface="Roboto" panose="02000000000000000000" pitchFamily="2" charset="0"/>
                <a:cs typeface="+mn-cs"/>
              </a:rPr>
              <a:t>Facts</a:t>
            </a:r>
            <a:r>
              <a:rPr lang="nl-BE" b="1" dirty="0">
                <a:solidFill>
                  <a:srgbClr val="0070C0"/>
                </a:solidFill>
                <a:latin typeface="Roboto Bk"/>
                <a:ea typeface="Roboto" panose="02000000000000000000" pitchFamily="2" charset="0"/>
                <a:cs typeface="+mn-cs"/>
              </a:rPr>
              <a:t> &amp; </a:t>
            </a:r>
            <a:r>
              <a:rPr lang="nl-BE" b="1" dirty="0" err="1">
                <a:solidFill>
                  <a:srgbClr val="0070C0"/>
                </a:solidFill>
                <a:latin typeface="Roboto Bk"/>
                <a:ea typeface="Roboto" panose="02000000000000000000" pitchFamily="2" charset="0"/>
                <a:cs typeface="+mn-cs"/>
              </a:rPr>
              <a:t>Figures</a:t>
            </a:r>
            <a:r>
              <a:rPr lang="nl-BE" b="1" dirty="0">
                <a:solidFill>
                  <a:srgbClr val="0070C0"/>
                </a:solidFill>
                <a:latin typeface="Roboto Bk"/>
                <a:ea typeface="Roboto" panose="02000000000000000000" pitchFamily="2" charset="0"/>
                <a:cs typeface="+mn-cs"/>
              </a:rPr>
              <a:t> (distributie &amp; </a:t>
            </a:r>
            <a:r>
              <a:rPr lang="nl-BE" b="1" dirty="0" err="1">
                <a:solidFill>
                  <a:srgbClr val="0070C0"/>
                </a:solidFill>
                <a:latin typeface="Roboto Bk"/>
                <a:ea typeface="Roboto" panose="02000000000000000000" pitchFamily="2" charset="0"/>
                <a:cs typeface="+mn-cs"/>
              </a:rPr>
              <a:t>trading</a:t>
            </a:r>
            <a:r>
              <a:rPr lang="nl-BE" b="1" dirty="0">
                <a:solidFill>
                  <a:srgbClr val="0070C0"/>
                </a:solidFill>
                <a:latin typeface="Roboto Bk"/>
                <a:ea typeface="Roboto" panose="02000000000000000000" pitchFamily="2" charset="0"/>
                <a:cs typeface="+mn-cs"/>
              </a:rPr>
              <a:t>)</a:t>
            </a:r>
          </a:p>
          <a:p>
            <a:pPr fontAlgn="auto">
              <a:spcBef>
                <a:spcPts val="0"/>
              </a:spcBef>
              <a:spcAft>
                <a:spcPts val="0"/>
              </a:spcAft>
              <a:defRPr/>
            </a:pPr>
            <a:endParaRPr lang="nl-BE" dirty="0">
              <a:latin typeface="Roboto Bk"/>
              <a:ea typeface="Roboto" panose="02000000000000000000" pitchFamily="2" charset="0"/>
              <a:cs typeface="+mn-cs"/>
            </a:endParaRPr>
          </a:p>
          <a:p>
            <a:pPr fontAlgn="auto">
              <a:spcBef>
                <a:spcPts val="0"/>
              </a:spcBef>
              <a:spcAft>
                <a:spcPts val="0"/>
              </a:spcAft>
              <a:defRPr/>
            </a:pPr>
            <a:r>
              <a:rPr lang="nl-BE" dirty="0">
                <a:latin typeface="Roboto Bk"/>
                <a:ea typeface="Roboto Lt" pitchFamily="2" charset="0"/>
                <a:cs typeface="+mn-cs"/>
              </a:rPr>
              <a:t>De leden van de BACD verhandelen jaarlijks meer dan 1.300.000 ton producten. Dit vertegenwoordigt een totale omzet van 1.450 miljoen €.</a:t>
            </a:r>
          </a:p>
        </p:txBody>
      </p:sp>
      <p:graphicFrame>
        <p:nvGraphicFramePr>
          <p:cNvPr id="7177" name="Chart 11">
            <a:extLst>
              <a:ext uri="{FF2B5EF4-FFF2-40B4-BE49-F238E27FC236}">
                <a16:creationId xmlns:a16="http://schemas.microsoft.com/office/drawing/2014/main" id="{960157CE-68C1-48DE-810A-9734C099DD16}"/>
              </a:ext>
            </a:extLst>
          </p:cNvPr>
          <p:cNvGraphicFramePr>
            <a:graphicFrameLocks/>
          </p:cNvGraphicFramePr>
          <p:nvPr>
            <p:extLst>
              <p:ext uri="{D42A27DB-BD31-4B8C-83A1-F6EECF244321}">
                <p14:modId xmlns:p14="http://schemas.microsoft.com/office/powerpoint/2010/main" val="2081202600"/>
              </p:ext>
            </p:extLst>
          </p:nvPr>
        </p:nvGraphicFramePr>
        <p:xfrm>
          <a:off x="307145" y="1924140"/>
          <a:ext cx="4631531" cy="2525316"/>
        </p:xfrm>
        <a:graphic>
          <a:graphicData uri="http://schemas.openxmlformats.org/presentationml/2006/ole">
            <mc:AlternateContent xmlns:mc="http://schemas.openxmlformats.org/markup-compatibility/2006">
              <mc:Choice xmlns:v="urn:schemas-microsoft-com:vml" Requires="v">
                <p:oleObj r:id="rId2" imgW="6175783" imgH="3371380" progId="Excel.Sheet.8">
                  <p:embed/>
                </p:oleObj>
              </mc:Choice>
              <mc:Fallback>
                <p:oleObj r:id="rId2" imgW="6175783" imgH="3371380" progId="Excel.Sheet.8">
                  <p:embed/>
                  <p:pic>
                    <p:nvPicPr>
                      <p:cNvPr id="0" name="Chart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45" y="1924140"/>
                        <a:ext cx="4631531" cy="2525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78" name="Object 10">
            <a:extLst>
              <a:ext uri="{FF2B5EF4-FFF2-40B4-BE49-F238E27FC236}">
                <a16:creationId xmlns:a16="http://schemas.microsoft.com/office/drawing/2014/main" id="{0B936621-1C48-4E4B-A99F-8C1F7039E710}"/>
              </a:ext>
            </a:extLst>
          </p:cNvPr>
          <p:cNvGraphicFramePr>
            <a:graphicFrameLocks/>
          </p:cNvGraphicFramePr>
          <p:nvPr>
            <p:extLst>
              <p:ext uri="{D42A27DB-BD31-4B8C-83A1-F6EECF244321}">
                <p14:modId xmlns:p14="http://schemas.microsoft.com/office/powerpoint/2010/main" val="1756841404"/>
              </p:ext>
            </p:extLst>
          </p:nvPr>
        </p:nvGraphicFramePr>
        <p:xfrm>
          <a:off x="3786671" y="1924140"/>
          <a:ext cx="4631531" cy="2525316"/>
        </p:xfrm>
        <a:graphic>
          <a:graphicData uri="http://schemas.openxmlformats.org/presentationml/2006/ole">
            <mc:AlternateContent xmlns:mc="http://schemas.openxmlformats.org/markup-compatibility/2006">
              <mc:Choice xmlns:v="urn:schemas-microsoft-com:vml" Requires="v">
                <p:oleObj name="Worksheet" r:id="rId4" imgW="6175783" imgH="3371380" progId="Excel.Sheet.8">
                  <p:embed/>
                </p:oleObj>
              </mc:Choice>
              <mc:Fallback>
                <p:oleObj name="Worksheet" r:id="rId4" imgW="6175783" imgH="3371380" progId="Excel.Sheet.8">
                  <p:embed/>
                  <p:pic>
                    <p:nvPicPr>
                      <p:cNvPr id="0" name="Object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6671" y="1924140"/>
                        <a:ext cx="4631531" cy="2525316"/>
                      </a:xfrm>
                      <a:prstGeom prst="rect">
                        <a:avLst/>
                      </a:prstGeom>
                      <a:noFill/>
                      <a:ln>
                        <a:noFill/>
                      </a:ln>
                    </p:spPr>
                  </p:pic>
                </p:oleObj>
              </mc:Fallback>
            </mc:AlternateContent>
          </a:graphicData>
        </a:graphic>
      </p:graphicFrame>
      <p:pic>
        <p:nvPicPr>
          <p:cNvPr id="3" name="Picture 2">
            <a:extLst>
              <a:ext uri="{FF2B5EF4-FFF2-40B4-BE49-F238E27FC236}">
                <a16:creationId xmlns:a16="http://schemas.microsoft.com/office/drawing/2014/main" id="{066CFCFC-E29B-1470-9D60-C860FC865788}"/>
              </a:ext>
            </a:extLst>
          </p:cNvPr>
          <p:cNvPicPr>
            <a:picLocks noChangeAspect="1"/>
          </p:cNvPicPr>
          <p:nvPr/>
        </p:nvPicPr>
        <p:blipFill>
          <a:blip r:embed="rId6"/>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8DD2E13-432B-4360-B03F-84A3B711C77C}"/>
              </a:ext>
            </a:extLst>
          </p:cNvPr>
          <p:cNvSpPr txBox="1"/>
          <p:nvPr/>
        </p:nvSpPr>
        <p:spPr>
          <a:xfrm>
            <a:off x="753994" y="743149"/>
            <a:ext cx="5529263" cy="2846933"/>
          </a:xfrm>
          <a:prstGeom prst="rect">
            <a:avLst/>
          </a:prstGeom>
          <a:noFill/>
        </p:spPr>
        <p:txBody>
          <a:bodyPr>
            <a:spAutoFit/>
          </a:bodyPr>
          <a:lstStyle/>
          <a:p>
            <a:pPr fontAlgn="auto">
              <a:spcBef>
                <a:spcPts val="0"/>
              </a:spcBef>
              <a:spcAft>
                <a:spcPts val="0"/>
              </a:spcAft>
              <a:defRPr/>
            </a:pPr>
            <a:r>
              <a:rPr lang="nl-BE" b="1" dirty="0">
                <a:solidFill>
                  <a:srgbClr val="0070C0"/>
                </a:solidFill>
                <a:latin typeface="Roboto Bk"/>
                <a:ea typeface="Roboto" panose="02000000000000000000" pitchFamily="2" charset="0"/>
                <a:cs typeface="+mn-cs"/>
              </a:rPr>
              <a:t>Facts &amp; Figures (enkel distributie)</a:t>
            </a:r>
          </a:p>
          <a:p>
            <a:pPr fontAlgn="auto">
              <a:spcBef>
                <a:spcPts val="0"/>
              </a:spcBef>
              <a:spcAft>
                <a:spcPts val="0"/>
              </a:spcAft>
              <a:defRPr/>
            </a:pPr>
            <a:endParaRPr lang="nl-BE" dirty="0">
              <a:latin typeface="Roboto Bk"/>
              <a:cs typeface="+mn-cs"/>
            </a:endParaRPr>
          </a:p>
          <a:p>
            <a:pPr fontAlgn="auto">
              <a:spcBef>
                <a:spcPts val="0"/>
              </a:spcBef>
              <a:spcAft>
                <a:spcPts val="0"/>
              </a:spcAft>
              <a:defRPr/>
            </a:pPr>
            <a:r>
              <a:rPr lang="nl-BE" dirty="0">
                <a:latin typeface="Roboto Lt" pitchFamily="2" charset="0"/>
                <a:ea typeface="Roboto Lt" pitchFamily="2" charset="0"/>
                <a:cs typeface="+mn-cs"/>
              </a:rPr>
              <a:t>De verhandelde productgroepen in volume:</a:t>
            </a:r>
          </a:p>
          <a:p>
            <a:pPr fontAlgn="auto">
              <a:spcBef>
                <a:spcPts val="0"/>
              </a:spcBef>
              <a:spcAft>
                <a:spcPts val="0"/>
              </a:spcAft>
              <a:defRPr/>
            </a:pPr>
            <a:endParaRPr lang="nl-BE" dirty="0">
              <a:latin typeface="Roboto Lt" pitchFamily="2" charset="0"/>
              <a:ea typeface="Roboto Lt" pitchFamily="2" charset="0"/>
              <a:cs typeface="+mn-cs"/>
            </a:endParaRPr>
          </a:p>
          <a:p>
            <a:pPr marL="360363" indent="-360363" fontAlgn="auto">
              <a:spcBef>
                <a:spcPts val="600"/>
              </a:spcBef>
              <a:spcAft>
                <a:spcPts val="600"/>
              </a:spcAft>
              <a:buFont typeface="Wingdings" pitchFamily="2" charset="2"/>
              <a:buChar char="q"/>
              <a:defRPr/>
            </a:pPr>
            <a:r>
              <a:rPr lang="nl-BE" dirty="0">
                <a:latin typeface="Roboto Lt" pitchFamily="2" charset="0"/>
                <a:ea typeface="Roboto Lt" pitchFamily="2" charset="0"/>
                <a:cs typeface="+mn-cs"/>
              </a:rPr>
              <a:t>Zuren en logen</a:t>
            </a:r>
          </a:p>
          <a:p>
            <a:pPr marL="360363" indent="-360363" fontAlgn="auto">
              <a:spcBef>
                <a:spcPts val="600"/>
              </a:spcBef>
              <a:spcAft>
                <a:spcPts val="600"/>
              </a:spcAft>
              <a:buFont typeface="Wingdings" pitchFamily="2" charset="2"/>
              <a:buChar char="q"/>
              <a:defRPr/>
            </a:pPr>
            <a:r>
              <a:rPr lang="nl-BE" dirty="0">
                <a:latin typeface="Roboto Lt" pitchFamily="2" charset="0"/>
                <a:ea typeface="Roboto Lt" pitchFamily="2" charset="0"/>
                <a:cs typeface="+mn-cs"/>
              </a:rPr>
              <a:t>Solventen</a:t>
            </a:r>
          </a:p>
          <a:p>
            <a:pPr marL="360363" indent="-360363" fontAlgn="auto">
              <a:spcBef>
                <a:spcPts val="600"/>
              </a:spcBef>
              <a:spcAft>
                <a:spcPts val="600"/>
              </a:spcAft>
              <a:buFont typeface="Wingdings" pitchFamily="2" charset="2"/>
              <a:buChar char="q"/>
              <a:defRPr/>
            </a:pPr>
            <a:r>
              <a:rPr lang="nl-BE" dirty="0">
                <a:latin typeface="Roboto Lt" pitchFamily="2" charset="0"/>
                <a:ea typeface="Roboto Lt" pitchFamily="2" charset="0"/>
                <a:cs typeface="+mn-cs"/>
              </a:rPr>
              <a:t>Organische producten</a:t>
            </a:r>
          </a:p>
          <a:p>
            <a:pPr marL="360363" indent="-360363" fontAlgn="auto">
              <a:spcBef>
                <a:spcPts val="600"/>
              </a:spcBef>
              <a:spcAft>
                <a:spcPts val="600"/>
              </a:spcAft>
              <a:buFont typeface="Wingdings" pitchFamily="2" charset="2"/>
              <a:buChar char="q"/>
              <a:defRPr/>
            </a:pPr>
            <a:r>
              <a:rPr lang="nl-BE" dirty="0">
                <a:latin typeface="Roboto Lt" pitchFamily="2" charset="0"/>
                <a:ea typeface="Roboto Lt" pitchFamily="2" charset="0"/>
                <a:cs typeface="+mn-cs"/>
              </a:rPr>
              <a:t>Specialiteiten</a:t>
            </a:r>
          </a:p>
        </p:txBody>
      </p:sp>
      <p:graphicFrame>
        <p:nvGraphicFramePr>
          <p:cNvPr id="8201" name="Chart 11">
            <a:extLst>
              <a:ext uri="{FF2B5EF4-FFF2-40B4-BE49-F238E27FC236}">
                <a16:creationId xmlns:a16="http://schemas.microsoft.com/office/drawing/2014/main" id="{E082DB2B-9D08-40F1-A5C9-96C2C16C9D5B}"/>
              </a:ext>
            </a:extLst>
          </p:cNvPr>
          <p:cNvGraphicFramePr>
            <a:graphicFrameLocks/>
          </p:cNvGraphicFramePr>
          <p:nvPr>
            <p:extLst>
              <p:ext uri="{D42A27DB-BD31-4B8C-83A1-F6EECF244321}">
                <p14:modId xmlns:p14="http://schemas.microsoft.com/office/powerpoint/2010/main" val="2002340886"/>
              </p:ext>
            </p:extLst>
          </p:nvPr>
        </p:nvGraphicFramePr>
        <p:xfrm>
          <a:off x="3664527" y="1896252"/>
          <a:ext cx="4409429" cy="1933575"/>
        </p:xfrm>
        <a:graphic>
          <a:graphicData uri="http://schemas.openxmlformats.org/presentationml/2006/ole">
            <mc:AlternateContent xmlns:mc="http://schemas.openxmlformats.org/markup-compatibility/2006">
              <mc:Choice xmlns:v="urn:schemas-microsoft-com:vml" Requires="v">
                <p:oleObj r:id="rId2" imgW="6072142" imgH="2578831" progId="Excel.Sheet.8">
                  <p:embed/>
                </p:oleObj>
              </mc:Choice>
              <mc:Fallback>
                <p:oleObj r:id="rId2" imgW="6072142" imgH="2578831" progId="Excel.Sheet.8">
                  <p:embed/>
                  <p:pic>
                    <p:nvPicPr>
                      <p:cNvPr id="0" name="Chart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4527" y="1896252"/>
                        <a:ext cx="4409429" cy="1933575"/>
                      </a:xfrm>
                      <a:prstGeom prst="rect">
                        <a:avLst/>
                      </a:prstGeom>
                      <a:noFill/>
                      <a:ln>
                        <a:noFill/>
                      </a:ln>
                    </p:spPr>
                  </p:pic>
                </p:oleObj>
              </mc:Fallback>
            </mc:AlternateContent>
          </a:graphicData>
        </a:graphic>
      </p:graphicFrame>
      <p:pic>
        <p:nvPicPr>
          <p:cNvPr id="3" name="Picture 2">
            <a:extLst>
              <a:ext uri="{FF2B5EF4-FFF2-40B4-BE49-F238E27FC236}">
                <a16:creationId xmlns:a16="http://schemas.microsoft.com/office/drawing/2014/main" id="{7CD47516-1C6B-6847-F540-519B6D74CF43}"/>
              </a:ext>
            </a:extLst>
          </p:cNvPr>
          <p:cNvPicPr>
            <a:picLocks noChangeAspect="1"/>
          </p:cNvPicPr>
          <p:nvPr/>
        </p:nvPicPr>
        <p:blipFill>
          <a:blip r:embed="rId4"/>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TextBox 7">
            <a:extLst>
              <a:ext uri="{FF2B5EF4-FFF2-40B4-BE49-F238E27FC236}">
                <a16:creationId xmlns:a16="http://schemas.microsoft.com/office/drawing/2014/main" id="{5B2C7A2D-61DC-441A-AA08-6ADC0BF6E9FE}"/>
              </a:ext>
            </a:extLst>
          </p:cNvPr>
          <p:cNvSpPr txBox="1">
            <a:spLocks noChangeArrowheads="1"/>
          </p:cNvSpPr>
          <p:nvPr/>
        </p:nvSpPr>
        <p:spPr bwMode="auto">
          <a:xfrm>
            <a:off x="2018109" y="531235"/>
            <a:ext cx="510778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err="1">
                <a:solidFill>
                  <a:srgbClr val="0070C0"/>
                </a:solidFill>
                <a:latin typeface="Roboto Bk"/>
                <a:ea typeface="Roboto" panose="02000000000000000000" pitchFamily="2" charset="0"/>
              </a:rPr>
              <a:t>Facts</a:t>
            </a:r>
            <a:r>
              <a:rPr lang="nl-BE" altLang="nl-BE" b="1" dirty="0">
                <a:solidFill>
                  <a:srgbClr val="0070C0"/>
                </a:solidFill>
                <a:latin typeface="Roboto Bk"/>
                <a:ea typeface="Roboto" panose="02000000000000000000" pitchFamily="2" charset="0"/>
              </a:rPr>
              <a:t> &amp; </a:t>
            </a:r>
            <a:r>
              <a:rPr lang="nl-BE" altLang="nl-BE" b="1" dirty="0" err="1">
                <a:solidFill>
                  <a:srgbClr val="0070C0"/>
                </a:solidFill>
                <a:latin typeface="Roboto Bk"/>
                <a:ea typeface="Roboto" panose="02000000000000000000" pitchFamily="2" charset="0"/>
              </a:rPr>
              <a:t>Figures</a:t>
            </a:r>
            <a:r>
              <a:rPr lang="nl-BE" altLang="nl-BE" b="1" dirty="0">
                <a:solidFill>
                  <a:srgbClr val="0070C0"/>
                </a:solidFill>
                <a:latin typeface="Roboto Bk"/>
                <a:ea typeface="Roboto" panose="02000000000000000000" pitchFamily="2" charset="0"/>
              </a:rPr>
              <a:t> (enkel distributie)</a:t>
            </a:r>
          </a:p>
          <a:p>
            <a:pPr eaLnBrk="1" hangingPunct="1"/>
            <a:endParaRPr lang="nl-BE" altLang="nl-BE" sz="1600" dirty="0">
              <a:latin typeface="Roboto Bk"/>
              <a:ea typeface="Roboto" panose="02000000000000000000" pitchFamily="2" charset="0"/>
            </a:endParaRPr>
          </a:p>
          <a:p>
            <a:pPr eaLnBrk="1" hangingPunct="1"/>
            <a:r>
              <a:rPr lang="nl-BE" altLang="nl-BE" dirty="0">
                <a:latin typeface="Roboto Bk"/>
                <a:ea typeface="Roboto Lt" pitchFamily="2" charset="0"/>
              </a:rPr>
              <a:t>De belangrijkste afzetgebieden (in miljoen €):</a:t>
            </a:r>
          </a:p>
        </p:txBody>
      </p:sp>
      <p:graphicFrame>
        <p:nvGraphicFramePr>
          <p:cNvPr id="9225" name="Chart 11">
            <a:extLst>
              <a:ext uri="{FF2B5EF4-FFF2-40B4-BE49-F238E27FC236}">
                <a16:creationId xmlns:a16="http://schemas.microsoft.com/office/drawing/2014/main" id="{AB4D6989-8C96-4087-B402-5705883D7968}"/>
              </a:ext>
            </a:extLst>
          </p:cNvPr>
          <p:cNvGraphicFramePr>
            <a:graphicFrameLocks/>
          </p:cNvGraphicFramePr>
          <p:nvPr>
            <p:extLst>
              <p:ext uri="{D42A27DB-BD31-4B8C-83A1-F6EECF244321}">
                <p14:modId xmlns:p14="http://schemas.microsoft.com/office/powerpoint/2010/main" val="1538973917"/>
              </p:ext>
            </p:extLst>
          </p:nvPr>
        </p:nvGraphicFramePr>
        <p:xfrm>
          <a:off x="2018109" y="1519831"/>
          <a:ext cx="5213747" cy="2744390"/>
        </p:xfrm>
        <a:graphic>
          <a:graphicData uri="http://schemas.openxmlformats.org/presentationml/2006/ole">
            <mc:AlternateContent xmlns:mc="http://schemas.openxmlformats.org/markup-compatibility/2006">
              <mc:Choice xmlns:v="urn:schemas-microsoft-com:vml" Requires="v">
                <p:oleObj name="Worksheet" r:id="rId2" imgW="6953339" imgH="3663878" progId="Excel.Sheet.8">
                  <p:embed/>
                </p:oleObj>
              </mc:Choice>
              <mc:Fallback>
                <p:oleObj name="Worksheet" r:id="rId2" imgW="6953339" imgH="3663878" progId="Excel.Sheet.8">
                  <p:embed/>
                  <p:pic>
                    <p:nvPicPr>
                      <p:cNvPr id="0" name="Chart 11"/>
                      <p:cNvPicPr>
                        <a:picLocks noChangeArrowheads="1"/>
                      </p:cNvPicPr>
                      <p:nvPr/>
                    </p:nvPicPr>
                    <p:blipFill>
                      <a:blip r:embed="rId3"/>
                      <a:srcRect/>
                      <a:stretch>
                        <a:fillRect/>
                      </a:stretch>
                    </p:blipFill>
                    <p:spPr bwMode="auto">
                      <a:xfrm>
                        <a:off x="2018109" y="1519831"/>
                        <a:ext cx="5213747" cy="274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 name="Picture 2">
            <a:extLst>
              <a:ext uri="{FF2B5EF4-FFF2-40B4-BE49-F238E27FC236}">
                <a16:creationId xmlns:a16="http://schemas.microsoft.com/office/drawing/2014/main" id="{9D048AF6-4C58-9A2A-0A0A-66F990B58B11}"/>
              </a:ext>
            </a:extLst>
          </p:cNvPr>
          <p:cNvPicPr>
            <a:picLocks noChangeAspect="1"/>
          </p:cNvPicPr>
          <p:nvPr/>
        </p:nvPicPr>
        <p:blipFill>
          <a:blip r:embed="rId4"/>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9" name="Chart 11">
            <a:extLst>
              <a:ext uri="{FF2B5EF4-FFF2-40B4-BE49-F238E27FC236}">
                <a16:creationId xmlns:a16="http://schemas.microsoft.com/office/drawing/2014/main" id="{3D8DADC7-6136-4057-8483-624FFDB6CD19}"/>
              </a:ext>
            </a:extLst>
          </p:cNvPr>
          <p:cNvGraphicFramePr>
            <a:graphicFrameLocks/>
          </p:cNvGraphicFramePr>
          <p:nvPr>
            <p:extLst>
              <p:ext uri="{D42A27DB-BD31-4B8C-83A1-F6EECF244321}">
                <p14:modId xmlns:p14="http://schemas.microsoft.com/office/powerpoint/2010/main" val="144418972"/>
              </p:ext>
            </p:extLst>
          </p:nvPr>
        </p:nvGraphicFramePr>
        <p:xfrm>
          <a:off x="3751263" y="2290763"/>
          <a:ext cx="4689475" cy="1843087"/>
        </p:xfrm>
        <a:graphic>
          <a:graphicData uri="http://schemas.openxmlformats.org/presentationml/2006/ole">
            <mc:AlternateContent xmlns:mc="http://schemas.openxmlformats.org/markup-compatibility/2006">
              <mc:Choice xmlns:v="urn:schemas-microsoft-com:vml" Requires="v">
                <p:oleObj name="Worksheet" r:id="rId2" imgW="6225575" imgH="2537531" progId="Excel.Sheet.8">
                  <p:embed/>
                </p:oleObj>
              </mc:Choice>
              <mc:Fallback>
                <p:oleObj name="Worksheet" r:id="rId2" imgW="6225575" imgH="2537531" progId="Excel.Sheet.8">
                  <p:embed/>
                  <p:pic>
                    <p:nvPicPr>
                      <p:cNvPr id="0" name="Chart 11"/>
                      <p:cNvPicPr>
                        <a:picLocks noChangeArrowheads="1"/>
                      </p:cNvPicPr>
                      <p:nvPr/>
                    </p:nvPicPr>
                    <p:blipFill>
                      <a:blip r:embed="rId3"/>
                      <a:srcRect/>
                      <a:stretch>
                        <a:fillRect/>
                      </a:stretch>
                    </p:blipFill>
                    <p:spPr bwMode="auto">
                      <a:xfrm>
                        <a:off x="3751263" y="2290763"/>
                        <a:ext cx="4689475" cy="1843087"/>
                      </a:xfrm>
                      <a:prstGeom prst="rect">
                        <a:avLst/>
                      </a:prstGeom>
                      <a:noFill/>
                      <a:ln>
                        <a:solidFill>
                          <a:schemeClr val="bg1"/>
                        </a:solidFill>
                      </a:ln>
                    </p:spPr>
                  </p:pic>
                </p:oleObj>
              </mc:Fallback>
            </mc:AlternateContent>
          </a:graphicData>
        </a:graphic>
      </p:graphicFrame>
      <p:sp>
        <p:nvSpPr>
          <p:cNvPr id="10248" name="TextBox 7">
            <a:extLst>
              <a:ext uri="{FF2B5EF4-FFF2-40B4-BE49-F238E27FC236}">
                <a16:creationId xmlns:a16="http://schemas.microsoft.com/office/drawing/2014/main" id="{CFDB0E7A-7F02-48D1-8AA2-1D64AE2A2AC6}"/>
              </a:ext>
            </a:extLst>
          </p:cNvPr>
          <p:cNvSpPr txBox="1">
            <a:spLocks noChangeArrowheads="1"/>
          </p:cNvSpPr>
          <p:nvPr/>
        </p:nvSpPr>
        <p:spPr bwMode="auto">
          <a:xfrm>
            <a:off x="490456" y="504137"/>
            <a:ext cx="778212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sz="2000" b="1" dirty="0">
                <a:solidFill>
                  <a:srgbClr val="0070C0"/>
                </a:solidFill>
                <a:latin typeface="Roboto" panose="02000000000000000000" pitchFamily="2" charset="0"/>
                <a:ea typeface="Roboto" panose="02000000000000000000" pitchFamily="2" charset="0"/>
              </a:rPr>
              <a:t>Structuur BACD</a:t>
            </a:r>
          </a:p>
          <a:p>
            <a:pPr eaLnBrk="1" hangingPunct="1"/>
            <a:endParaRPr lang="nl-BE" altLang="nl-BE" sz="1600" dirty="0">
              <a:latin typeface="Roboto Lt" pitchFamily="2" charset="0"/>
              <a:ea typeface="Roboto Lt" pitchFamily="2" charset="0"/>
            </a:endParaRPr>
          </a:p>
          <a:p>
            <a:pPr eaLnBrk="1" hangingPunct="1"/>
            <a:r>
              <a:rPr lang="nl-BE" altLang="nl-BE" dirty="0">
                <a:latin typeface="Roboto Lt" pitchFamily="2" charset="0"/>
                <a:ea typeface="Roboto Lt" pitchFamily="2" charset="0"/>
              </a:rPr>
              <a:t>De vereniging telt 41 leden:</a:t>
            </a:r>
          </a:p>
          <a:p>
            <a:pPr eaLnBrk="1" hangingPunct="1"/>
            <a:r>
              <a:rPr lang="nl-BE" altLang="nl-BE" dirty="0">
                <a:latin typeface="Roboto Lt" pitchFamily="2" charset="0"/>
                <a:ea typeface="Roboto Lt" pitchFamily="2" charset="0"/>
              </a:rPr>
              <a:t>	</a:t>
            </a:r>
          </a:p>
          <a:p>
            <a:pPr marL="539750" lvl="1" indent="-360363" eaLnBrk="1" hangingPunct="1">
              <a:buFont typeface="Wingdings" panose="05000000000000000000" pitchFamily="2" charset="2"/>
              <a:buChar char="q"/>
              <a:tabLst>
                <a:tab pos="450850" algn="l"/>
              </a:tabLst>
            </a:pPr>
            <a:r>
              <a:rPr lang="nl-BE" altLang="nl-BE" dirty="0">
                <a:latin typeface="Roboto Lt" pitchFamily="2" charset="0"/>
                <a:ea typeface="Roboto Lt" pitchFamily="2" charset="0"/>
              </a:rPr>
              <a:t>Werkelijke leden: actieve handelaren in chemische producten gevestigd in België en/of in het Groothertogdom Luxemburg. </a:t>
            </a:r>
            <a:br>
              <a:rPr lang="nl-BE" altLang="nl-BE" dirty="0">
                <a:latin typeface="Roboto Lt" pitchFamily="2" charset="0"/>
                <a:ea typeface="Roboto Lt" pitchFamily="2" charset="0"/>
              </a:rPr>
            </a:br>
            <a:endParaRPr lang="nl-BE" altLang="nl-BE" dirty="0">
              <a:latin typeface="Roboto Lt" pitchFamily="2" charset="0"/>
              <a:ea typeface="Roboto Lt" pitchFamily="2" charset="0"/>
            </a:endParaRPr>
          </a:p>
          <a:p>
            <a:pPr marL="539750" lvl="1" indent="-360363" eaLnBrk="1" hangingPunct="1">
              <a:buFont typeface="Wingdings" panose="05000000000000000000" pitchFamily="2" charset="2"/>
              <a:buChar char="q"/>
              <a:tabLst>
                <a:tab pos="450850" algn="l"/>
              </a:tabLst>
            </a:pPr>
            <a:r>
              <a:rPr lang="nl-BE" altLang="nl-BE" dirty="0">
                <a:latin typeface="Roboto Lt" pitchFamily="2" charset="0"/>
                <a:ea typeface="Roboto Lt" pitchFamily="2" charset="0"/>
              </a:rPr>
              <a:t> Ereleden</a:t>
            </a:r>
            <a:br>
              <a:rPr lang="nl-BE" altLang="nl-BE" dirty="0">
                <a:latin typeface="Roboto Lt" pitchFamily="2" charset="0"/>
                <a:ea typeface="Roboto Lt" pitchFamily="2" charset="0"/>
              </a:rPr>
            </a:br>
            <a:endParaRPr lang="nl-BE" altLang="nl-BE" dirty="0">
              <a:latin typeface="Roboto Lt" pitchFamily="2" charset="0"/>
              <a:ea typeface="Roboto Lt" pitchFamily="2" charset="0"/>
            </a:endParaRPr>
          </a:p>
          <a:p>
            <a:pPr marL="539750" lvl="1" indent="-360363" eaLnBrk="1" hangingPunct="1">
              <a:buFont typeface="Wingdings" panose="05000000000000000000" pitchFamily="2" charset="2"/>
              <a:buChar char="q"/>
              <a:tabLst>
                <a:tab pos="450850" algn="l"/>
              </a:tabLst>
            </a:pPr>
            <a:r>
              <a:rPr lang="nl-BE" altLang="nl-BE" dirty="0">
                <a:latin typeface="Roboto Lt" pitchFamily="2" charset="0"/>
                <a:ea typeface="Roboto Lt" pitchFamily="2" charset="0"/>
              </a:rPr>
              <a:t> Geassocieerde leden</a:t>
            </a:r>
          </a:p>
        </p:txBody>
      </p:sp>
      <p:pic>
        <p:nvPicPr>
          <p:cNvPr id="3" name="Picture 2">
            <a:extLst>
              <a:ext uri="{FF2B5EF4-FFF2-40B4-BE49-F238E27FC236}">
                <a16:creationId xmlns:a16="http://schemas.microsoft.com/office/drawing/2014/main" id="{1AC4F029-5AE9-B3E3-3E8D-2A1FAE293A0E}"/>
              </a:ext>
            </a:extLst>
          </p:cNvPr>
          <p:cNvPicPr>
            <a:picLocks noChangeAspect="1"/>
          </p:cNvPicPr>
          <p:nvPr/>
        </p:nvPicPr>
        <p:blipFill>
          <a:blip r:embed="rId4"/>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A720133-3C89-47A3-B86D-B9132070C5FA}"/>
              </a:ext>
            </a:extLst>
          </p:cNvPr>
          <p:cNvSpPr txBox="1"/>
          <p:nvPr/>
        </p:nvSpPr>
        <p:spPr>
          <a:xfrm>
            <a:off x="657215" y="866506"/>
            <a:ext cx="7829570" cy="2970044"/>
          </a:xfrm>
          <a:prstGeom prst="rect">
            <a:avLst/>
          </a:prstGeom>
          <a:noFill/>
        </p:spPr>
        <p:txBody>
          <a:bodyPr wrap="square">
            <a:spAutoFit/>
          </a:bodyPr>
          <a:lstStyle/>
          <a:p>
            <a:pPr fontAlgn="auto">
              <a:spcBef>
                <a:spcPts val="0"/>
              </a:spcBef>
              <a:spcAft>
                <a:spcPts val="0"/>
              </a:spcAft>
              <a:defRPr/>
            </a:pPr>
            <a:r>
              <a:rPr lang="nl-BE" sz="2000" b="1" dirty="0">
                <a:solidFill>
                  <a:srgbClr val="0070C0"/>
                </a:solidFill>
                <a:latin typeface="Roboto" panose="02000000000000000000" pitchFamily="2" charset="0"/>
                <a:ea typeface="Roboto" panose="02000000000000000000" pitchFamily="2" charset="0"/>
                <a:cs typeface="+mn-cs"/>
              </a:rPr>
              <a:t>De Pareto van de distributie</a:t>
            </a:r>
          </a:p>
          <a:p>
            <a:pPr fontAlgn="auto">
              <a:spcBef>
                <a:spcPts val="0"/>
              </a:spcBef>
              <a:spcAft>
                <a:spcPts val="0"/>
              </a:spcAft>
              <a:defRPr/>
            </a:pPr>
            <a:endParaRPr lang="nl-BE" sz="1600" dirty="0">
              <a:latin typeface="Roboto" panose="02000000000000000000" pitchFamily="2" charset="0"/>
              <a:ea typeface="Roboto" panose="02000000000000000000" pitchFamily="2" charset="0"/>
              <a:cs typeface="+mn-cs"/>
            </a:endParaRPr>
          </a:p>
          <a:p>
            <a:pPr marL="360363" indent="-360363" fontAlgn="auto">
              <a:spcBef>
                <a:spcPts val="600"/>
              </a:spcBef>
              <a:spcAft>
                <a:spcPts val="600"/>
              </a:spcAft>
              <a:buFont typeface="Wingdings" pitchFamily="2" charset="2"/>
              <a:buChar char="q"/>
              <a:defRPr/>
            </a:pPr>
            <a:r>
              <a:rPr lang="nl-NL" dirty="0">
                <a:latin typeface="Roboto Lt" pitchFamily="2" charset="0"/>
                <a:ea typeface="Roboto Lt" pitchFamily="2" charset="0"/>
                <a:cs typeface="+mn-cs"/>
              </a:rPr>
              <a:t>De omzet van de chemische distributie betekent maar 2,5% van de totale omzet van de chemische industrie in België.</a:t>
            </a:r>
          </a:p>
          <a:p>
            <a:pPr marL="360363" indent="-360363" fontAlgn="auto">
              <a:spcBef>
                <a:spcPts val="600"/>
              </a:spcBef>
              <a:spcAft>
                <a:spcPts val="600"/>
              </a:spcAft>
              <a:buFont typeface="Wingdings" pitchFamily="2" charset="2"/>
              <a:buChar char="q"/>
              <a:defRPr/>
            </a:pPr>
            <a:r>
              <a:rPr lang="nl-NL" dirty="0">
                <a:latin typeface="Roboto Lt" pitchFamily="2" charset="0"/>
                <a:ea typeface="Roboto Lt" pitchFamily="2" charset="0"/>
                <a:cs typeface="+mn-cs"/>
              </a:rPr>
              <a:t>De grote producenten onderhouden bevoorrechte commerciële relaties met een beperkt aantal potentiële grootgebruikers, hetzij &lt; 10% van het totaal van de industriële afnemers.</a:t>
            </a:r>
          </a:p>
          <a:p>
            <a:pPr marL="360363" indent="-360363" fontAlgn="auto">
              <a:spcBef>
                <a:spcPts val="600"/>
              </a:spcBef>
              <a:spcAft>
                <a:spcPts val="600"/>
              </a:spcAft>
              <a:buFont typeface="Wingdings" pitchFamily="2" charset="2"/>
              <a:buChar char="q"/>
              <a:defRPr/>
            </a:pPr>
            <a:r>
              <a:rPr lang="nl-NL" noProof="0" dirty="0">
                <a:latin typeface="Roboto Lt" pitchFamily="2" charset="0"/>
                <a:ea typeface="Roboto Lt" pitchFamily="2" charset="0"/>
                <a:cs typeface="+mn-cs"/>
              </a:rPr>
              <a:t>De chemische distributie neemt de resterende 90 % van de leveringspunten voor zijn rekening</a:t>
            </a:r>
            <a:r>
              <a:rPr lang="nl-NL" dirty="0">
                <a:latin typeface="Roboto Lt" pitchFamily="2" charset="0"/>
                <a:ea typeface="Roboto Lt" pitchFamily="2" charset="0"/>
                <a:cs typeface="+mn-cs"/>
              </a:rPr>
              <a:t>.</a:t>
            </a:r>
          </a:p>
        </p:txBody>
      </p:sp>
      <p:pic>
        <p:nvPicPr>
          <p:cNvPr id="3" name="Picture 2">
            <a:extLst>
              <a:ext uri="{FF2B5EF4-FFF2-40B4-BE49-F238E27FC236}">
                <a16:creationId xmlns:a16="http://schemas.microsoft.com/office/drawing/2014/main" id="{298EB530-5877-8965-1F42-FE10096EAFDC}"/>
              </a:ext>
            </a:extLst>
          </p:cNvPr>
          <p:cNvPicPr>
            <a:picLocks noChangeAspect="1"/>
          </p:cNvPicPr>
          <p:nvPr/>
        </p:nvPicPr>
        <p:blipFill>
          <a:blip r:embed="rId2"/>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6" name="TextBox 7">
            <a:extLst>
              <a:ext uri="{FF2B5EF4-FFF2-40B4-BE49-F238E27FC236}">
                <a16:creationId xmlns:a16="http://schemas.microsoft.com/office/drawing/2014/main" id="{9B875A19-D22A-4693-B5E9-3E55097F7FCA}"/>
              </a:ext>
            </a:extLst>
          </p:cNvPr>
          <p:cNvSpPr txBox="1">
            <a:spLocks noChangeArrowheads="1"/>
          </p:cNvSpPr>
          <p:nvPr/>
        </p:nvSpPr>
        <p:spPr bwMode="auto">
          <a:xfrm>
            <a:off x="792804" y="709258"/>
            <a:ext cx="7558391"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Roboto" panose="02000000000000000000" pitchFamily="2" charset="0"/>
                <a:ea typeface="Roboto" panose="02000000000000000000" pitchFamily="2" charset="0"/>
              </a:rPr>
              <a:t>Werking BACD</a:t>
            </a:r>
          </a:p>
          <a:p>
            <a:pPr eaLnBrk="1" hangingPunct="1"/>
            <a:endParaRPr lang="nl-BE" altLang="nl-BE" sz="1600" dirty="0">
              <a:solidFill>
                <a:srgbClr val="0070C0"/>
              </a:solidFill>
              <a:latin typeface="Roboto Lt" pitchFamily="2" charset="0"/>
              <a:ea typeface="Roboto Lt" pitchFamily="2" charset="0"/>
            </a:endParaRPr>
          </a:p>
          <a:p>
            <a:pPr eaLnBrk="1" hangingPunct="1"/>
            <a:r>
              <a:rPr lang="nl-BE" altLang="nl-BE" sz="1600" dirty="0">
                <a:latin typeface="Roboto Lt" pitchFamily="2" charset="0"/>
                <a:ea typeface="Roboto Lt" pitchFamily="2" charset="0"/>
              </a:rPr>
              <a:t>Commissies:</a:t>
            </a:r>
          </a:p>
          <a:p>
            <a:pPr eaLnBrk="1" hangingPunct="1"/>
            <a:r>
              <a:rPr lang="nl-BE" altLang="nl-BE" sz="1600" dirty="0">
                <a:latin typeface="Roboto Lt" pitchFamily="2" charset="0"/>
                <a:ea typeface="Roboto Lt" pitchFamily="2" charset="0"/>
              </a:rPr>
              <a:t>	</a:t>
            </a:r>
          </a:p>
          <a:p>
            <a:pPr marL="360363" eaLnBrk="1" hangingPunct="1"/>
            <a:r>
              <a:rPr lang="nl-BE" altLang="nl-BE" sz="1600" dirty="0">
                <a:latin typeface="Roboto Lt" pitchFamily="2" charset="0"/>
                <a:ea typeface="Roboto Lt" pitchFamily="2" charset="0"/>
              </a:rPr>
              <a:t>Tijdens regelmatig gehouden commissievergaderingen worden door de technische specialisten van de leden specifieke onderwerpen besproken.</a:t>
            </a:r>
          </a:p>
          <a:p>
            <a:pPr marL="360363" eaLnBrk="1" hangingPunct="1"/>
            <a:endParaRPr lang="nl-BE" altLang="nl-BE" sz="1600" dirty="0">
              <a:latin typeface="Roboto Lt" pitchFamily="2" charset="0"/>
              <a:ea typeface="Roboto Lt" pitchFamily="2" charset="0"/>
            </a:endParaRPr>
          </a:p>
          <a:p>
            <a:pPr marL="360363" eaLnBrk="1" hangingPunct="1"/>
            <a:r>
              <a:rPr lang="nl-BE" altLang="nl-BE" sz="1600" dirty="0">
                <a:latin typeface="Roboto Lt" pitchFamily="2" charset="0"/>
                <a:ea typeface="Roboto Lt" pitchFamily="2" charset="0"/>
              </a:rPr>
              <a:t>De resultaten van dit overleg worden gerapporteerd aan de leden.</a:t>
            </a:r>
          </a:p>
          <a:p>
            <a:pPr marL="360363" eaLnBrk="1" hangingPunct="1"/>
            <a:endParaRPr lang="nl-BE" altLang="nl-BE" sz="1600" dirty="0">
              <a:latin typeface="Roboto Lt" pitchFamily="2" charset="0"/>
              <a:ea typeface="Roboto Lt" pitchFamily="2" charset="0"/>
            </a:endParaRPr>
          </a:p>
          <a:p>
            <a:pPr marL="360363" eaLnBrk="1" hangingPunct="1"/>
            <a:r>
              <a:rPr lang="nl-BE" altLang="nl-BE" sz="1600" dirty="0">
                <a:latin typeface="Roboto Lt" pitchFamily="2" charset="0"/>
                <a:ea typeface="Roboto Lt" pitchFamily="2" charset="0"/>
              </a:rPr>
              <a:t>Indien noodzakelijk worden onze standpunten ook aangekaart bij diverse instanties om de belangen van onze leden te verdedigen.</a:t>
            </a:r>
          </a:p>
        </p:txBody>
      </p:sp>
      <p:pic>
        <p:nvPicPr>
          <p:cNvPr id="3" name="Picture 2">
            <a:extLst>
              <a:ext uri="{FF2B5EF4-FFF2-40B4-BE49-F238E27FC236}">
                <a16:creationId xmlns:a16="http://schemas.microsoft.com/office/drawing/2014/main" id="{C4687F40-D2B6-3DAE-8B0B-5428062E26D0}"/>
              </a:ext>
            </a:extLst>
          </p:cNvPr>
          <p:cNvPicPr>
            <a:picLocks noChangeAspect="1"/>
          </p:cNvPicPr>
          <p:nvPr/>
        </p:nvPicPr>
        <p:blipFill>
          <a:blip r:embed="rId2"/>
          <a:stretch>
            <a:fillRect/>
          </a:stretch>
        </p:blipFill>
        <p:spPr>
          <a:xfrm>
            <a:off x="0" y="4667251"/>
            <a:ext cx="9144000" cy="476249"/>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0" name="TextBox 7">
            <a:extLst>
              <a:ext uri="{FF2B5EF4-FFF2-40B4-BE49-F238E27FC236}">
                <a16:creationId xmlns:a16="http://schemas.microsoft.com/office/drawing/2014/main" id="{F63BB7C7-47BD-4287-8CD1-98DEA7EB4F25}"/>
              </a:ext>
            </a:extLst>
          </p:cNvPr>
          <p:cNvSpPr txBox="1">
            <a:spLocks noChangeArrowheads="1"/>
          </p:cNvSpPr>
          <p:nvPr/>
        </p:nvSpPr>
        <p:spPr bwMode="auto">
          <a:xfrm>
            <a:off x="583659" y="388147"/>
            <a:ext cx="7976681" cy="404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Roboto" panose="02000000000000000000" pitchFamily="2" charset="0"/>
                <a:ea typeface="Roboto" panose="02000000000000000000" pitchFamily="2" charset="0"/>
              </a:rPr>
              <a:t>Werking BACD</a:t>
            </a:r>
          </a:p>
          <a:p>
            <a:pPr eaLnBrk="1" hangingPunct="1"/>
            <a:endParaRPr lang="nl-BE" altLang="nl-BE" sz="1600" dirty="0">
              <a:solidFill>
                <a:srgbClr val="0070C0"/>
              </a:solidFill>
              <a:latin typeface="Roboto Lt" pitchFamily="2" charset="0"/>
              <a:ea typeface="Roboto Lt" pitchFamily="2" charset="0"/>
            </a:endParaRPr>
          </a:p>
          <a:p>
            <a:pPr eaLnBrk="1" hangingPunct="1">
              <a:spcBef>
                <a:spcPts val="600"/>
              </a:spcBef>
            </a:pPr>
            <a:r>
              <a:rPr lang="nl-BE" altLang="nl-BE" sz="1600" dirty="0">
                <a:latin typeface="Roboto Lt" pitchFamily="2" charset="0"/>
                <a:ea typeface="Roboto Lt" pitchFamily="2" charset="0"/>
              </a:rPr>
              <a:t>Bestuursorgaan:</a:t>
            </a:r>
          </a:p>
          <a:p>
            <a:pPr marL="608395" lvl="1" eaLnBrk="1" hangingPunct="1">
              <a:spcBef>
                <a:spcPts val="600"/>
              </a:spcBef>
            </a:pPr>
            <a:r>
              <a:rPr lang="nl-BE" altLang="nl-BE" sz="1600" dirty="0">
                <a:latin typeface="Roboto Lt" pitchFamily="2" charset="0"/>
                <a:ea typeface="Roboto Lt" pitchFamily="2" charset="0"/>
              </a:rPr>
              <a:t>Het Bestuursorgaan wordt verkozen door de Algemene Vergadering uit de werkelijke leden. De Bestuurders worden benoemd voor een periode van 3 jaar.</a:t>
            </a:r>
          </a:p>
          <a:p>
            <a:pPr eaLnBrk="1" hangingPunct="1">
              <a:spcBef>
                <a:spcPts val="600"/>
              </a:spcBef>
            </a:pPr>
            <a:r>
              <a:rPr lang="nl-BE" altLang="nl-BE" sz="1600" dirty="0">
                <a:latin typeface="Roboto Lt" pitchFamily="2" charset="0"/>
                <a:ea typeface="Roboto Lt" pitchFamily="2" charset="0"/>
              </a:rPr>
              <a:t>Commissies:</a:t>
            </a:r>
          </a:p>
          <a:p>
            <a:pPr marL="984250" indent="-447675" eaLnBrk="1" hangingPunct="1">
              <a:buFont typeface="Wingdings" panose="05000000000000000000" pitchFamily="2" charset="2"/>
              <a:buChar char="q"/>
              <a:tabLst>
                <a:tab pos="404803" algn="l"/>
              </a:tabLst>
            </a:pPr>
            <a:r>
              <a:rPr lang="nl-BE" altLang="nl-BE" sz="1600" dirty="0">
                <a:latin typeface="Roboto Lt" pitchFamily="2" charset="0"/>
                <a:ea typeface="Roboto Lt" pitchFamily="2" charset="0"/>
              </a:rPr>
              <a:t>Commissie Transport &amp; ADR</a:t>
            </a:r>
          </a:p>
          <a:p>
            <a:pPr marL="984250" indent="-447675" eaLnBrk="1" hangingPunct="1">
              <a:buFont typeface="Wingdings" panose="05000000000000000000" pitchFamily="2" charset="2"/>
              <a:buChar char="q"/>
              <a:tabLst>
                <a:tab pos="404803" algn="l"/>
              </a:tabLst>
            </a:pPr>
            <a:r>
              <a:rPr lang="nl-BE" altLang="nl-BE" sz="1600" dirty="0">
                <a:latin typeface="Roboto Lt" pitchFamily="2" charset="0"/>
                <a:ea typeface="Roboto Lt" pitchFamily="2" charset="0"/>
              </a:rPr>
              <a:t>Commissie ESG en Circulaire Economie</a:t>
            </a:r>
          </a:p>
          <a:p>
            <a:pPr marL="984250" indent="-447675" eaLnBrk="1" hangingPunct="1">
              <a:buFont typeface="Wingdings" panose="05000000000000000000" pitchFamily="2" charset="2"/>
              <a:buChar char="q"/>
              <a:tabLst>
                <a:tab pos="404803" algn="l"/>
              </a:tabLst>
            </a:pPr>
            <a:r>
              <a:rPr lang="nl-BE" altLang="nl-BE" sz="1600" dirty="0">
                <a:latin typeface="Roboto Lt" pitchFamily="2" charset="0"/>
                <a:ea typeface="Roboto Lt" pitchFamily="2" charset="0"/>
              </a:rPr>
              <a:t>Commissie Responsible Care</a:t>
            </a:r>
          </a:p>
          <a:p>
            <a:pPr marL="984250" indent="-447675" eaLnBrk="1" hangingPunct="1">
              <a:buFont typeface="Wingdings" panose="05000000000000000000" pitchFamily="2" charset="2"/>
              <a:buChar char="q"/>
              <a:tabLst>
                <a:tab pos="404803" algn="l"/>
              </a:tabLst>
            </a:pPr>
            <a:r>
              <a:rPr lang="nl-BE" altLang="nl-BE" sz="1600" dirty="0">
                <a:latin typeface="Roboto Lt" pitchFamily="2" charset="0"/>
                <a:ea typeface="Roboto Lt" pitchFamily="2" charset="0"/>
              </a:rPr>
              <a:t>Commissie REACH</a:t>
            </a:r>
          </a:p>
          <a:p>
            <a:pPr marL="984250" indent="-447675" eaLnBrk="1" hangingPunct="1">
              <a:buFont typeface="Wingdings" panose="05000000000000000000" pitchFamily="2" charset="2"/>
              <a:buChar char="q"/>
              <a:tabLst>
                <a:tab pos="404803" algn="l"/>
              </a:tabLst>
            </a:pPr>
            <a:r>
              <a:rPr lang="nl-BE" altLang="nl-BE" sz="1600" dirty="0">
                <a:latin typeface="Roboto Lt" pitchFamily="2" charset="0"/>
                <a:ea typeface="Roboto Lt" pitchFamily="2" charset="0"/>
              </a:rPr>
              <a:t>Commissie Precursoren</a:t>
            </a:r>
          </a:p>
          <a:p>
            <a:pPr marL="984250" indent="-447675" eaLnBrk="1" hangingPunct="1">
              <a:buFont typeface="Wingdings" panose="05000000000000000000" pitchFamily="2" charset="2"/>
              <a:buChar char="q"/>
              <a:tabLst>
                <a:tab pos="404803" algn="l"/>
              </a:tabLst>
            </a:pPr>
            <a:r>
              <a:rPr lang="nl-BE" sz="1600" dirty="0">
                <a:effectLst/>
                <a:latin typeface="Roboto Lt" pitchFamily="2" charset="0"/>
                <a:ea typeface="Roboto Lt" pitchFamily="2" charset="0"/>
              </a:rPr>
              <a:t>Commissie Life Sciences (Food, Feed, </a:t>
            </a:r>
            <a:r>
              <a:rPr lang="nl-BE" sz="1600" dirty="0">
                <a:latin typeface="Roboto Lt" pitchFamily="2" charset="0"/>
                <a:ea typeface="Roboto Lt" pitchFamily="2" charset="0"/>
              </a:rPr>
              <a:t>P</a:t>
            </a:r>
            <a:r>
              <a:rPr lang="nl-BE" sz="1600" dirty="0">
                <a:effectLst/>
                <a:latin typeface="Roboto Lt" pitchFamily="2" charset="0"/>
                <a:ea typeface="Roboto Lt" pitchFamily="2" charset="0"/>
              </a:rPr>
              <a:t>harma, Cosmetics, Biocides) </a:t>
            </a:r>
            <a:endParaRPr lang="nl-BE" altLang="nl-BE" sz="1600" dirty="0">
              <a:latin typeface="Roboto Lt" pitchFamily="2" charset="0"/>
              <a:ea typeface="Roboto Lt" pitchFamily="2" charset="0"/>
            </a:endParaRPr>
          </a:p>
          <a:p>
            <a:pPr marL="984250" indent="-447675" eaLnBrk="1" hangingPunct="1">
              <a:buFont typeface="Wingdings" panose="05000000000000000000" pitchFamily="2" charset="2"/>
              <a:buChar char="q"/>
              <a:tabLst>
                <a:tab pos="404803" algn="l"/>
              </a:tabLst>
            </a:pPr>
            <a:r>
              <a:rPr lang="nl-BE" altLang="nl-BE" sz="1600" dirty="0">
                <a:latin typeface="Roboto Lt" pitchFamily="2" charset="0"/>
                <a:ea typeface="Roboto Lt" pitchFamily="2" charset="0"/>
              </a:rPr>
              <a:t>Commissie Sociale Aangelegenheden</a:t>
            </a:r>
          </a:p>
          <a:p>
            <a:pPr marL="984250" indent="-447675" eaLnBrk="1" hangingPunct="1">
              <a:buFont typeface="Wingdings" panose="05000000000000000000" pitchFamily="2" charset="2"/>
              <a:buChar char="q"/>
              <a:tabLst>
                <a:tab pos="404803" algn="l"/>
              </a:tabLst>
            </a:pPr>
            <a:r>
              <a:rPr lang="nl-BE" altLang="nl-BE" sz="1600" dirty="0">
                <a:latin typeface="Roboto Lt" pitchFamily="2" charset="0"/>
                <a:ea typeface="Roboto Lt" pitchFamily="2" charset="0"/>
              </a:rPr>
              <a:t>Commissie Communicatie</a:t>
            </a:r>
          </a:p>
          <a:p>
            <a:pPr marL="984250" indent="-447675" eaLnBrk="1" hangingPunct="1">
              <a:buFont typeface="Wingdings" panose="05000000000000000000" pitchFamily="2" charset="2"/>
              <a:buChar char="q"/>
              <a:tabLst>
                <a:tab pos="404803" algn="l"/>
              </a:tabLst>
            </a:pPr>
            <a:r>
              <a:rPr lang="nl-BE" altLang="nl-BE" sz="1600" dirty="0">
                <a:latin typeface="Roboto Lt" pitchFamily="2" charset="0"/>
                <a:ea typeface="Roboto Lt" pitchFamily="2" charset="0"/>
              </a:rPr>
              <a:t>Commissie Young Professionals</a:t>
            </a:r>
          </a:p>
        </p:txBody>
      </p:sp>
      <p:pic>
        <p:nvPicPr>
          <p:cNvPr id="3" name="Picture 2">
            <a:extLst>
              <a:ext uri="{FF2B5EF4-FFF2-40B4-BE49-F238E27FC236}">
                <a16:creationId xmlns:a16="http://schemas.microsoft.com/office/drawing/2014/main" id="{F5D9C3D9-9B33-D4B4-B2FE-BCA8030661F8}"/>
              </a:ext>
            </a:extLst>
          </p:cNvPr>
          <p:cNvPicPr>
            <a:picLocks noChangeAspect="1"/>
          </p:cNvPicPr>
          <p:nvPr/>
        </p:nvPicPr>
        <p:blipFill>
          <a:blip r:embed="rId2"/>
          <a:stretch>
            <a:fillRect/>
          </a:stretch>
        </p:blipFill>
        <p:spPr>
          <a:xfrm>
            <a:off x="0" y="4667251"/>
            <a:ext cx="9144000" cy="476249"/>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A047A0B-7DD7-4E7F-AA38-BA40631EA2C7}"/>
              </a:ext>
            </a:extLst>
          </p:cNvPr>
          <p:cNvSpPr txBox="1"/>
          <p:nvPr/>
        </p:nvSpPr>
        <p:spPr>
          <a:xfrm>
            <a:off x="470263" y="428523"/>
            <a:ext cx="8203474" cy="3908762"/>
          </a:xfrm>
          <a:prstGeom prst="rect">
            <a:avLst/>
          </a:prstGeom>
          <a:noFill/>
        </p:spPr>
        <p:txBody>
          <a:bodyPr wrap="square">
            <a:spAutoFit/>
          </a:bodyPr>
          <a:lstStyle/>
          <a:p>
            <a:pPr defTabSz="342892" eaLnBrk="1" fontAlgn="auto" hangingPunct="1">
              <a:spcBef>
                <a:spcPts val="0"/>
              </a:spcBef>
              <a:spcAft>
                <a:spcPts val="0"/>
              </a:spcAft>
              <a:defRPr/>
            </a:pPr>
            <a:r>
              <a:rPr lang="nl-BE" b="1" dirty="0">
                <a:solidFill>
                  <a:srgbClr val="0070C0"/>
                </a:solidFill>
                <a:latin typeface="Roboto" panose="02000000000000000000" pitchFamily="2" charset="0"/>
                <a:ea typeface="Roboto" panose="02000000000000000000" pitchFamily="2" charset="0"/>
              </a:rPr>
              <a:t>Realisaties</a:t>
            </a:r>
          </a:p>
          <a:p>
            <a:pPr defTabSz="342892" eaLnBrk="1" fontAlgn="auto" hangingPunct="1">
              <a:spcBef>
                <a:spcPts val="0"/>
              </a:spcBef>
              <a:spcAft>
                <a:spcPts val="0"/>
              </a:spcAft>
              <a:defRPr/>
            </a:pPr>
            <a:endParaRPr lang="nl-BE" dirty="0">
              <a:solidFill>
                <a:srgbClr val="0070C0"/>
              </a:solidFill>
              <a:latin typeface="Roboto" panose="02000000000000000000" pitchFamily="2" charset="0"/>
              <a:ea typeface="Roboto" panose="02000000000000000000" pitchFamily="2" charset="0"/>
            </a:endParaRPr>
          </a:p>
          <a:p>
            <a:pPr defTabSz="342892" eaLnBrk="1" fontAlgn="auto" hangingPunct="1">
              <a:spcBef>
                <a:spcPts val="0"/>
              </a:spcBef>
              <a:spcAft>
                <a:spcPts val="0"/>
              </a:spcAft>
              <a:defRPr/>
            </a:pPr>
            <a:r>
              <a:rPr lang="nl-BE" sz="1600" b="1" dirty="0">
                <a:solidFill>
                  <a:prstClr val="black"/>
                </a:solidFill>
                <a:latin typeface="Roboto" panose="02000000000000000000" pitchFamily="2" charset="0"/>
                <a:ea typeface="Roboto" panose="02000000000000000000" pitchFamily="2" charset="0"/>
              </a:rPr>
              <a:t>(1) Actieve samenwerking met het onderwijs:</a:t>
            </a:r>
          </a:p>
          <a:p>
            <a:pPr marL="360363" indent="-360363" defTabSz="342892" eaLnBrk="1" fontAlgn="auto" hangingPunct="1">
              <a:spcBef>
                <a:spcPts val="0"/>
              </a:spcBef>
              <a:spcAft>
                <a:spcPts val="0"/>
              </a:spcAft>
              <a:defRPr/>
            </a:pPr>
            <a:r>
              <a:rPr lang="nl-BE" b="1" dirty="0">
                <a:solidFill>
                  <a:prstClr val="black"/>
                </a:solidFill>
                <a:latin typeface="Roboto" panose="02000000000000000000" pitchFamily="2" charset="0"/>
                <a:ea typeface="Roboto" panose="02000000000000000000" pitchFamily="2" charset="0"/>
              </a:rPr>
              <a:t>	</a:t>
            </a:r>
            <a:r>
              <a:rPr lang="nl-BE" sz="1600" dirty="0">
                <a:solidFill>
                  <a:prstClr val="black"/>
                </a:solidFill>
                <a:latin typeface="Roboto" panose="02000000000000000000" pitchFamily="2" charset="0"/>
                <a:ea typeface="Roboto" panose="02000000000000000000" pitchFamily="2" charset="0"/>
              </a:rPr>
              <a:t>Studenten worden de gelegenheid geboden om de sector van de chemische distributie te leren kennen en samen met onze leden actuele thema’s uit de diepen.</a:t>
            </a:r>
          </a:p>
          <a:p>
            <a:pPr defTabSz="342892" eaLnBrk="1" fontAlgn="auto" hangingPunct="1">
              <a:spcBef>
                <a:spcPts val="0"/>
              </a:spcBef>
              <a:spcAft>
                <a:spcPts val="0"/>
              </a:spcAft>
              <a:defRPr/>
            </a:pPr>
            <a:endParaRPr lang="nl-BE" dirty="0">
              <a:solidFill>
                <a:prstClr val="black"/>
              </a:solidFill>
              <a:latin typeface="Roboto" panose="02000000000000000000" pitchFamily="2" charset="0"/>
              <a:ea typeface="Roboto" panose="02000000000000000000" pitchFamily="2" charset="0"/>
            </a:endParaRPr>
          </a:p>
          <a:p>
            <a:pPr marL="608395" lvl="1" indent="-273837" defTabSz="342892" eaLnBrk="1" fontAlgn="auto" hangingPunct="1">
              <a:spcBef>
                <a:spcPts val="0"/>
              </a:spcBef>
              <a:spcAft>
                <a:spcPts val="0"/>
              </a:spcAft>
              <a:buFont typeface="Wingdings" pitchFamily="2" charset="2"/>
              <a:buChar char="q"/>
              <a:defRPr/>
            </a:pPr>
            <a:r>
              <a:rPr lang="nl-BE" sz="1600" dirty="0">
                <a:solidFill>
                  <a:srgbClr val="0070C0"/>
                </a:solidFill>
                <a:latin typeface="Roboto" panose="02000000000000000000" pitchFamily="2" charset="0"/>
                <a:ea typeface="Roboto" panose="02000000000000000000" pitchFamily="2" charset="0"/>
              </a:rPr>
              <a:t>Safe Project i.s.m. de Hogeschool Gent</a:t>
            </a:r>
          </a:p>
          <a:p>
            <a:pPr marL="608395" lvl="2" defTabSz="342892" eaLnBrk="1" fontAlgn="auto" hangingPunct="1">
              <a:spcBef>
                <a:spcPts val="0"/>
              </a:spcBef>
              <a:spcAft>
                <a:spcPts val="0"/>
              </a:spcAft>
              <a:defRPr/>
            </a:pPr>
            <a:r>
              <a:rPr lang="nl-BE" sz="1600" dirty="0">
                <a:solidFill>
                  <a:prstClr val="black"/>
                </a:solidFill>
                <a:latin typeface="Roboto" panose="02000000000000000000" pitchFamily="2" charset="0"/>
                <a:ea typeface="Roboto" panose="02000000000000000000" pitchFamily="2" charset="0"/>
              </a:rPr>
              <a:t>Resultaat : beter inzicht in de additionele kosten verbonden aan veiligheidsvoorschriften.</a:t>
            </a:r>
          </a:p>
          <a:p>
            <a:pPr marL="608395" lvl="1" indent="-273837" defTabSz="342892" eaLnBrk="1" fontAlgn="auto" hangingPunct="1">
              <a:spcBef>
                <a:spcPts val="0"/>
              </a:spcBef>
              <a:spcAft>
                <a:spcPts val="0"/>
              </a:spcAft>
              <a:buFont typeface="Wingdings" pitchFamily="2" charset="2"/>
              <a:buChar char="q"/>
              <a:defRPr/>
            </a:pPr>
            <a:r>
              <a:rPr lang="nl-BE" sz="1600" dirty="0" err="1">
                <a:solidFill>
                  <a:srgbClr val="0070C0"/>
                </a:solidFill>
                <a:latin typeface="Roboto" panose="02000000000000000000" pitchFamily="2" charset="0"/>
                <a:ea typeface="Roboto" panose="02000000000000000000" pitchFamily="2" charset="0"/>
              </a:rPr>
              <a:t>Behoefte-analyse</a:t>
            </a:r>
            <a:r>
              <a:rPr lang="nl-BE" sz="1600" dirty="0">
                <a:solidFill>
                  <a:srgbClr val="0070C0"/>
                </a:solidFill>
                <a:latin typeface="Roboto" panose="02000000000000000000" pitchFamily="2" charset="0"/>
                <a:ea typeface="Roboto" panose="02000000000000000000" pitchFamily="2" charset="0"/>
              </a:rPr>
              <a:t> bij onze leden i.s.m. de Hogeschool Gent</a:t>
            </a:r>
          </a:p>
          <a:p>
            <a:pPr marL="608395" lvl="2" defTabSz="342892" eaLnBrk="1" fontAlgn="auto" hangingPunct="1">
              <a:spcBef>
                <a:spcPts val="0"/>
              </a:spcBef>
              <a:spcAft>
                <a:spcPts val="0"/>
              </a:spcAft>
              <a:defRPr/>
            </a:pPr>
            <a:r>
              <a:rPr lang="nl-BE" sz="1600" dirty="0">
                <a:solidFill>
                  <a:prstClr val="black"/>
                </a:solidFill>
                <a:latin typeface="Roboto" panose="02000000000000000000" pitchFamily="2" charset="0"/>
                <a:ea typeface="Roboto" panose="02000000000000000000" pitchFamily="2" charset="0"/>
              </a:rPr>
              <a:t>Resultaat : betere communicatie met een nieuw logo, nieuwe naam en een compleet herwerkte website.</a:t>
            </a:r>
          </a:p>
          <a:p>
            <a:pPr marL="608395" lvl="1" indent="-273837" defTabSz="342892" eaLnBrk="1" fontAlgn="auto" hangingPunct="1">
              <a:spcBef>
                <a:spcPts val="0"/>
              </a:spcBef>
              <a:spcAft>
                <a:spcPts val="0"/>
              </a:spcAft>
              <a:buClr>
                <a:prstClr val="black"/>
              </a:buClr>
              <a:buFont typeface="Wingdings" pitchFamily="2" charset="2"/>
              <a:buChar char="q"/>
              <a:defRPr/>
            </a:pPr>
            <a:r>
              <a:rPr lang="nl-BE" sz="1600" dirty="0">
                <a:solidFill>
                  <a:srgbClr val="0070C0"/>
                </a:solidFill>
                <a:latin typeface="Roboto" panose="02000000000000000000" pitchFamily="2" charset="0"/>
                <a:ea typeface="Roboto" panose="02000000000000000000" pitchFamily="2" charset="0"/>
              </a:rPr>
              <a:t>Chemische Distributie in België 2007 – 2010 i.s.m. de Universiteit   Antwerpen       </a:t>
            </a:r>
          </a:p>
          <a:p>
            <a:pPr marL="608395" lvl="2" defTabSz="342892" eaLnBrk="1" fontAlgn="auto" hangingPunct="1">
              <a:spcBef>
                <a:spcPts val="0"/>
              </a:spcBef>
              <a:spcAft>
                <a:spcPts val="0"/>
              </a:spcAft>
              <a:defRPr/>
            </a:pPr>
            <a:r>
              <a:rPr lang="nl-BE" sz="1600" dirty="0">
                <a:solidFill>
                  <a:prstClr val="black"/>
                </a:solidFill>
                <a:latin typeface="Roboto" panose="02000000000000000000" pitchFamily="2" charset="0"/>
                <a:ea typeface="Roboto" panose="02000000000000000000" pitchFamily="2" charset="0"/>
              </a:rPr>
              <a:t>Resultaat : studie gepubliceerd in Journal of Business Chemistry, (Vol9 Iss2 June 2012).</a:t>
            </a:r>
          </a:p>
        </p:txBody>
      </p:sp>
      <p:pic>
        <p:nvPicPr>
          <p:cNvPr id="2" name="Picture 1">
            <a:extLst>
              <a:ext uri="{FF2B5EF4-FFF2-40B4-BE49-F238E27FC236}">
                <a16:creationId xmlns:a16="http://schemas.microsoft.com/office/drawing/2014/main" id="{558E4685-90F4-A6AC-C7DD-06DC4DCF6B92}"/>
              </a:ext>
            </a:extLst>
          </p:cNvPr>
          <p:cNvPicPr>
            <a:picLocks noChangeAspect="1"/>
          </p:cNvPicPr>
          <p:nvPr/>
        </p:nvPicPr>
        <p:blipFill>
          <a:blip r:embed="rId2"/>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8" name="TextBox 7">
            <a:extLst>
              <a:ext uri="{FF2B5EF4-FFF2-40B4-BE49-F238E27FC236}">
                <a16:creationId xmlns:a16="http://schemas.microsoft.com/office/drawing/2014/main" id="{3ABBF3C9-30A7-4DEC-A43B-A98BDC3C8C96}"/>
              </a:ext>
            </a:extLst>
          </p:cNvPr>
          <p:cNvSpPr txBox="1">
            <a:spLocks noChangeArrowheads="1"/>
          </p:cNvSpPr>
          <p:nvPr/>
        </p:nvSpPr>
        <p:spPr bwMode="auto">
          <a:xfrm>
            <a:off x="1828801" y="535783"/>
            <a:ext cx="5529263"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BE" altLang="nl-BE" dirty="0">
              <a:solidFill>
                <a:srgbClr val="0070C0"/>
              </a:solidFill>
              <a:latin typeface="Calibri" panose="020F0502020204030204" pitchFamily="34" charset="0"/>
            </a:endParaRPr>
          </a:p>
          <a:p>
            <a:pPr eaLnBrk="1" hangingPunct="1"/>
            <a:r>
              <a:rPr lang="nl-BE" altLang="nl-BE" b="1" dirty="0">
                <a:latin typeface="Calibri" panose="020F0502020204030204" pitchFamily="34" charset="0"/>
              </a:rPr>
              <a:t>(2) SAFE project</a:t>
            </a:r>
          </a:p>
          <a:p>
            <a:pPr eaLnBrk="1" hangingPunct="1"/>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r>
              <a:rPr lang="nl-BE" altLang="nl-BE" dirty="0">
                <a:latin typeface="Calibri" panose="020F0502020204030204" pitchFamily="34" charset="0"/>
              </a:rPr>
              <a:t>Communicatie naar de stakeholders van de genomen maatregelen inzake veiligheid en de impact op onze sector</a:t>
            </a:r>
          </a:p>
          <a:p>
            <a:pPr lvl="1" eaLnBrk="1" hangingPunct="1"/>
            <a:endParaRPr lang="nl-BE" altLang="nl-BE" dirty="0">
              <a:latin typeface="Calibri" panose="020F0502020204030204" pitchFamily="34" charset="0"/>
            </a:endParaRPr>
          </a:p>
          <a:p>
            <a:pPr lvl="1" eaLnBrk="1" hangingPunct="1"/>
            <a:r>
              <a:rPr lang="nl-BE" altLang="nl-BE" dirty="0">
                <a:latin typeface="Calibri" panose="020F0502020204030204" pitchFamily="34" charset="0"/>
              </a:rPr>
              <a:t>Studie i.s.m. de Hogeschool Gent</a:t>
            </a:r>
          </a:p>
        </p:txBody>
      </p:sp>
      <p:pic>
        <p:nvPicPr>
          <p:cNvPr id="15369" name="Picture 2">
            <a:extLst>
              <a:ext uri="{FF2B5EF4-FFF2-40B4-BE49-F238E27FC236}">
                <a16:creationId xmlns:a16="http://schemas.microsoft.com/office/drawing/2014/main" id="{FD91AE59-A921-411D-97DC-D42AEE28B9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1061" y="1257300"/>
            <a:ext cx="2021681"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D1BA06A-A2D1-E6D7-B35D-F0D5F4622353}"/>
              </a:ext>
            </a:extLst>
          </p:cNvPr>
          <p:cNvPicPr>
            <a:picLocks noChangeAspect="1"/>
          </p:cNvPicPr>
          <p:nvPr/>
        </p:nvPicPr>
        <p:blipFill>
          <a:blip r:embed="rId3"/>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TextBox 7">
            <a:extLst>
              <a:ext uri="{FF2B5EF4-FFF2-40B4-BE49-F238E27FC236}">
                <a16:creationId xmlns:a16="http://schemas.microsoft.com/office/drawing/2014/main" id="{5538FA6B-E426-4B46-8603-53F5E46B22A7}"/>
              </a:ext>
            </a:extLst>
          </p:cNvPr>
          <p:cNvSpPr txBox="1">
            <a:spLocks noChangeArrowheads="1"/>
          </p:cNvSpPr>
          <p:nvPr/>
        </p:nvSpPr>
        <p:spPr bwMode="auto">
          <a:xfrm>
            <a:off x="544286" y="792091"/>
            <a:ext cx="8055428" cy="239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sz="1600" b="1" dirty="0">
                <a:solidFill>
                  <a:srgbClr val="0070C0"/>
                </a:solidFill>
                <a:latin typeface="Roboto" panose="02000000000000000000" pitchFamily="2" charset="0"/>
                <a:ea typeface="Roboto" panose="02000000000000000000" pitchFamily="2" charset="0"/>
              </a:rPr>
              <a:t>Realisaties</a:t>
            </a:r>
          </a:p>
          <a:p>
            <a:pPr eaLnBrk="1" hangingPunct="1"/>
            <a:endParaRPr lang="nl-BE" altLang="nl-BE" sz="1600" dirty="0">
              <a:solidFill>
                <a:srgbClr val="0070C0"/>
              </a:solidFill>
              <a:latin typeface="Roboto" panose="02000000000000000000" pitchFamily="2" charset="0"/>
              <a:ea typeface="Roboto" panose="02000000000000000000" pitchFamily="2" charset="0"/>
            </a:endParaRPr>
          </a:p>
          <a:p>
            <a:pPr marL="630238" indent="-357188" eaLnBrk="1" hangingPunct="1">
              <a:lnSpc>
                <a:spcPct val="150000"/>
              </a:lnSpc>
            </a:pPr>
            <a:r>
              <a:rPr lang="nl-BE" altLang="nl-BE" sz="1600" b="1" dirty="0">
                <a:latin typeface="Roboto" panose="02000000000000000000" pitchFamily="2" charset="0"/>
                <a:ea typeface="Roboto" panose="02000000000000000000" pitchFamily="2" charset="0"/>
              </a:rPr>
              <a:t>Responsible Care:</a:t>
            </a:r>
          </a:p>
          <a:p>
            <a:pPr marL="630238" indent="-357188" eaLnBrk="1" hangingPunct="1">
              <a:lnSpc>
                <a:spcPct val="150000"/>
              </a:lnSpc>
              <a:buFont typeface="Wingdings" panose="05000000000000000000" pitchFamily="2" charset="2"/>
              <a:buChar char="Ø"/>
            </a:pPr>
            <a:r>
              <a:rPr lang="nl-BE" altLang="nl-BE" sz="1600" dirty="0">
                <a:latin typeface="Roboto" panose="02000000000000000000" pitchFamily="2" charset="0"/>
                <a:ea typeface="Roboto" panose="02000000000000000000" pitchFamily="2" charset="0"/>
              </a:rPr>
              <a:t>Bewust maken van belang van Responsible Care en 3rd party verificatie.</a:t>
            </a:r>
          </a:p>
          <a:p>
            <a:pPr marL="630238" indent="-357188" eaLnBrk="1" hangingPunct="1">
              <a:lnSpc>
                <a:spcPct val="150000"/>
              </a:lnSpc>
              <a:buFont typeface="Wingdings" panose="05000000000000000000" pitchFamily="2" charset="2"/>
              <a:buChar char="Ø"/>
            </a:pPr>
            <a:r>
              <a:rPr lang="nl-BE" altLang="nl-BE" sz="1600" dirty="0">
                <a:latin typeface="Roboto" panose="02000000000000000000" pitchFamily="2" charset="0"/>
                <a:ea typeface="Roboto" panose="02000000000000000000" pitchFamily="2" charset="0"/>
              </a:rPr>
              <a:t>Certificaat voor de leden die de principes van Responsible Care bewust hanteren in hun bedrijfsfilosofie.</a:t>
            </a:r>
          </a:p>
          <a:p>
            <a:pPr marL="630238" indent="-357188" eaLnBrk="1" hangingPunct="1">
              <a:lnSpc>
                <a:spcPct val="150000"/>
              </a:lnSpc>
              <a:buFont typeface="Wingdings" panose="05000000000000000000" pitchFamily="2" charset="2"/>
              <a:buChar char="Ø"/>
            </a:pPr>
            <a:r>
              <a:rPr lang="nl-BE" altLang="nl-BE" sz="1600" dirty="0">
                <a:latin typeface="Roboto" panose="02000000000000000000" pitchFamily="2" charset="0"/>
                <a:ea typeface="Roboto" panose="02000000000000000000" pitchFamily="2" charset="0"/>
              </a:rPr>
              <a:t>Jaarlijkse rapportering van de IoP's aan FECC.</a:t>
            </a:r>
            <a:endParaRPr lang="nl-BE" altLang="nl-BE" sz="1600" dirty="0">
              <a:latin typeface="Calibri" panose="020F0502020204030204" pitchFamily="34" charset="0"/>
            </a:endParaRPr>
          </a:p>
        </p:txBody>
      </p:sp>
      <p:pic>
        <p:nvPicPr>
          <p:cNvPr id="3" name="Picture 2">
            <a:extLst>
              <a:ext uri="{FF2B5EF4-FFF2-40B4-BE49-F238E27FC236}">
                <a16:creationId xmlns:a16="http://schemas.microsoft.com/office/drawing/2014/main" id="{43ADD19F-6FB2-9F72-5E44-1A7365361442}"/>
              </a:ext>
            </a:extLst>
          </p:cNvPr>
          <p:cNvPicPr>
            <a:picLocks noChangeAspect="1"/>
          </p:cNvPicPr>
          <p:nvPr/>
        </p:nvPicPr>
        <p:blipFill>
          <a:blip r:embed="rId2"/>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TextBox 7">
            <a:extLst>
              <a:ext uri="{FF2B5EF4-FFF2-40B4-BE49-F238E27FC236}">
                <a16:creationId xmlns:a16="http://schemas.microsoft.com/office/drawing/2014/main" id="{BAFBF64F-F8D8-40E7-ADEF-301DFE620D17}"/>
              </a:ext>
            </a:extLst>
          </p:cNvPr>
          <p:cNvSpPr txBox="1">
            <a:spLocks noChangeArrowheads="1"/>
          </p:cNvSpPr>
          <p:nvPr/>
        </p:nvSpPr>
        <p:spPr bwMode="auto">
          <a:xfrm>
            <a:off x="618308" y="456883"/>
            <a:ext cx="7907383" cy="364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Roboto" panose="02000000000000000000" pitchFamily="2" charset="0"/>
                <a:ea typeface="Roboto" panose="02000000000000000000" pitchFamily="2" charset="0"/>
              </a:rPr>
              <a:t>Realisaties</a:t>
            </a:r>
            <a:r>
              <a:rPr lang="nl-BE" altLang="nl-BE" dirty="0">
                <a:latin typeface="Roboto" panose="02000000000000000000" pitchFamily="2" charset="0"/>
                <a:ea typeface="Roboto" panose="02000000000000000000" pitchFamily="2" charset="0"/>
              </a:rPr>
              <a:t>  standaard productspecificatie fee</a:t>
            </a:r>
          </a:p>
          <a:p>
            <a:pPr eaLnBrk="1" hangingPunct="1"/>
            <a:endParaRPr lang="nl-BE" altLang="nl-BE" dirty="0">
              <a:latin typeface="Roboto" panose="02000000000000000000" pitchFamily="2" charset="0"/>
              <a:ea typeface="Roboto" panose="02000000000000000000" pitchFamily="2" charset="0"/>
            </a:endParaRPr>
          </a:p>
          <a:p>
            <a:pPr eaLnBrk="1" hangingPunct="1">
              <a:spcBef>
                <a:spcPts val="600"/>
              </a:spcBef>
            </a:pPr>
            <a:r>
              <a:rPr lang="nl-BE" altLang="nl-BE" sz="1600" b="1" dirty="0">
                <a:latin typeface="Roboto" panose="02000000000000000000" pitchFamily="2" charset="0"/>
                <a:ea typeface="Roboto" panose="02000000000000000000" pitchFamily="2" charset="0"/>
              </a:rPr>
              <a:t>Commissie-werkzaamheden:</a:t>
            </a:r>
          </a:p>
          <a:p>
            <a:pPr eaLnBrk="1" hangingPunct="1">
              <a:spcBef>
                <a:spcPts val="600"/>
              </a:spcBef>
            </a:pPr>
            <a:r>
              <a:rPr lang="nl-BE" altLang="nl-BE" sz="1600" dirty="0">
                <a:latin typeface="Roboto" panose="02000000000000000000" pitchFamily="2" charset="0"/>
                <a:ea typeface="Roboto" panose="02000000000000000000" pitchFamily="2" charset="0"/>
              </a:rPr>
              <a:t>Continu opvolgen van de wetgeving inzake REACH, CLP, transport ADR, … :</a:t>
            </a:r>
          </a:p>
          <a:p>
            <a:pPr eaLnBrk="1" hangingPunct="1">
              <a:spcBef>
                <a:spcPts val="600"/>
              </a:spcBef>
            </a:pPr>
            <a:r>
              <a:rPr lang="nl-BE" altLang="nl-BE" sz="1600" dirty="0">
                <a:latin typeface="Roboto" panose="02000000000000000000" pitchFamily="2" charset="0"/>
                <a:ea typeface="Roboto" panose="02000000000000000000" pitchFamily="2" charset="0"/>
              </a:rPr>
              <a:t>Inmiddels gerealiseerd: </a:t>
            </a:r>
          </a:p>
          <a:p>
            <a:pPr marL="630238" lvl="1" indent="-381000" eaLnBrk="1" hangingPunct="1">
              <a:spcBef>
                <a:spcPts val="600"/>
              </a:spcBef>
              <a:buFont typeface="Wingdings" panose="05000000000000000000" pitchFamily="2" charset="2"/>
              <a:buChar char="q"/>
            </a:pPr>
            <a:r>
              <a:rPr lang="nl-BE" altLang="nl-BE" sz="1600" dirty="0">
                <a:latin typeface="Roboto" panose="02000000000000000000" pitchFamily="2" charset="0"/>
                <a:ea typeface="Roboto" panose="02000000000000000000" pitchFamily="2" charset="0"/>
              </a:rPr>
              <a:t>  </a:t>
            </a:r>
            <a:r>
              <a:rPr lang="nl-BE" altLang="nl-BE" sz="1600" dirty="0">
                <a:latin typeface="Roboto" panose="02000000000000000000" pitchFamily="2" charset="0"/>
                <a:ea typeface="Roboto" panose="02000000000000000000" pitchFamily="2" charset="0"/>
                <a:hlinkClick r:id="" action="ppaction://customshow?id=1&amp;return=true"/>
              </a:rPr>
              <a:t>code van goede praktijk bij bulkleveringen</a:t>
            </a:r>
            <a:endParaRPr lang="nl-BE" altLang="nl-BE" sz="1600" dirty="0">
              <a:latin typeface="Roboto" panose="02000000000000000000" pitchFamily="2" charset="0"/>
              <a:ea typeface="Roboto" panose="02000000000000000000" pitchFamily="2" charset="0"/>
            </a:endParaRPr>
          </a:p>
          <a:p>
            <a:pPr marL="630238" lvl="1" indent="-381000" eaLnBrk="1" hangingPunct="1">
              <a:spcBef>
                <a:spcPts val="600"/>
              </a:spcBef>
              <a:buFont typeface="Wingdings" panose="05000000000000000000" pitchFamily="2" charset="2"/>
              <a:buChar char="q"/>
            </a:pPr>
            <a:r>
              <a:rPr lang="nl-BE" altLang="nl-BE" sz="1600" dirty="0">
                <a:latin typeface="Roboto" panose="02000000000000000000" pitchFamily="2" charset="0"/>
                <a:ea typeface="Roboto" panose="02000000000000000000" pitchFamily="2" charset="0"/>
              </a:rPr>
              <a:t>  </a:t>
            </a:r>
            <a:r>
              <a:rPr lang="nl-BE" altLang="nl-BE" sz="1600" dirty="0">
                <a:latin typeface="Roboto" panose="02000000000000000000" pitchFamily="2" charset="0"/>
                <a:ea typeface="Roboto" panose="02000000000000000000" pitchFamily="2" charset="0"/>
                <a:hlinkClick r:id="" action="ppaction://customshow?id=4&amp;return=true"/>
              </a:rPr>
              <a:t>richtlijnen voor koppelingen bij bulkleveringen</a:t>
            </a:r>
            <a:endParaRPr lang="nl-BE" altLang="nl-BE" sz="1600" dirty="0">
              <a:latin typeface="Roboto" panose="02000000000000000000" pitchFamily="2" charset="0"/>
              <a:ea typeface="Roboto" panose="02000000000000000000" pitchFamily="2" charset="0"/>
            </a:endParaRPr>
          </a:p>
          <a:p>
            <a:pPr marL="630238" lvl="1" indent="-381000" eaLnBrk="1" hangingPunct="1">
              <a:spcBef>
                <a:spcPts val="600"/>
              </a:spcBef>
              <a:buFont typeface="Wingdings" panose="05000000000000000000" pitchFamily="2" charset="2"/>
              <a:buChar char="q"/>
            </a:pPr>
            <a:r>
              <a:rPr lang="nl-BE" altLang="nl-BE" sz="1600" dirty="0">
                <a:latin typeface="Roboto" panose="02000000000000000000" pitchFamily="2" charset="0"/>
                <a:ea typeface="Roboto" panose="02000000000000000000" pitchFamily="2" charset="0"/>
              </a:rPr>
              <a:t>  </a:t>
            </a:r>
            <a:r>
              <a:rPr lang="nl-BE" altLang="nl-BE" sz="1600" dirty="0">
                <a:latin typeface="Roboto" panose="02000000000000000000" pitchFamily="2" charset="0"/>
                <a:ea typeface="Roboto" panose="02000000000000000000" pitchFamily="2" charset="0"/>
                <a:hlinkClick r:id="" action="ppaction://customshow?id=2&amp;return=true"/>
              </a:rPr>
              <a:t>standaard productspecificatie voedingsingrediënten </a:t>
            </a:r>
            <a:endParaRPr lang="nl-BE" altLang="nl-BE" sz="1600" dirty="0">
              <a:latin typeface="Roboto" panose="02000000000000000000" pitchFamily="2" charset="0"/>
              <a:ea typeface="Roboto" panose="02000000000000000000" pitchFamily="2" charset="0"/>
            </a:endParaRPr>
          </a:p>
          <a:p>
            <a:pPr marL="630238" lvl="1" indent="-381000" eaLnBrk="1" hangingPunct="1">
              <a:spcBef>
                <a:spcPts val="600"/>
              </a:spcBef>
              <a:buFont typeface="Wingdings" panose="05000000000000000000" pitchFamily="2" charset="2"/>
              <a:buChar char="q"/>
            </a:pPr>
            <a:r>
              <a:rPr lang="nl-BE" altLang="nl-BE" sz="1600" dirty="0">
                <a:latin typeface="Roboto" panose="02000000000000000000" pitchFamily="2" charset="0"/>
                <a:ea typeface="Roboto" panose="02000000000000000000" pitchFamily="2" charset="0"/>
              </a:rPr>
              <a:t>  </a:t>
            </a:r>
            <a:r>
              <a:rPr lang="nl-BE" altLang="nl-BE" sz="1600" dirty="0">
                <a:latin typeface="Roboto" panose="02000000000000000000" pitchFamily="2" charset="0"/>
                <a:ea typeface="Roboto" panose="02000000000000000000" pitchFamily="2" charset="0"/>
                <a:hlinkClick r:id="" action="ppaction://customshow?id=3&amp;return=true"/>
              </a:rPr>
              <a:t>standaardbrief i.v.m. stuwing en terugname lege verpakking</a:t>
            </a:r>
            <a:endParaRPr lang="nl-BE" altLang="nl-BE" sz="1600" dirty="0">
              <a:latin typeface="Roboto" panose="02000000000000000000" pitchFamily="2" charset="0"/>
              <a:ea typeface="Roboto" panose="02000000000000000000" pitchFamily="2" charset="0"/>
            </a:endParaRPr>
          </a:p>
          <a:p>
            <a:pPr marL="70245" eaLnBrk="1" hangingPunct="1"/>
            <a:endParaRPr lang="nl-BE" altLang="nl-BE" sz="1600" dirty="0">
              <a:latin typeface="Roboto" panose="02000000000000000000" pitchFamily="2" charset="0"/>
              <a:ea typeface="Roboto" panose="02000000000000000000" pitchFamily="2" charset="0"/>
            </a:endParaRPr>
          </a:p>
          <a:p>
            <a:pPr marL="70245" eaLnBrk="1" hangingPunct="1"/>
            <a:r>
              <a:rPr lang="nl-BE" altLang="nl-BE" sz="1600" dirty="0">
                <a:latin typeface="Roboto" panose="02000000000000000000" pitchFamily="2" charset="0"/>
                <a:ea typeface="Roboto" panose="02000000000000000000" pitchFamily="2" charset="0"/>
              </a:rPr>
              <a:t>Contact onderhouden met diverse instanties als de overheid, FECC, VBO, Europese Commissie, Essenscia, VHCP, …..</a:t>
            </a:r>
            <a:endParaRPr lang="nl-BE" altLang="nl-BE" sz="1600" dirty="0">
              <a:solidFill>
                <a:srgbClr val="0070C0"/>
              </a:solidFill>
              <a:latin typeface="Calibri" panose="020F0502020204030204" pitchFamily="34" charset="0"/>
            </a:endParaRPr>
          </a:p>
        </p:txBody>
      </p:sp>
      <p:pic>
        <p:nvPicPr>
          <p:cNvPr id="3" name="Picture 2">
            <a:extLst>
              <a:ext uri="{FF2B5EF4-FFF2-40B4-BE49-F238E27FC236}">
                <a16:creationId xmlns:a16="http://schemas.microsoft.com/office/drawing/2014/main" id="{D0B40AE8-18E8-DA2D-A219-8868F1866165}"/>
              </a:ext>
            </a:extLst>
          </p:cNvPr>
          <p:cNvPicPr>
            <a:picLocks noChangeAspect="1"/>
          </p:cNvPicPr>
          <p:nvPr/>
        </p:nvPicPr>
        <p:blipFill>
          <a:blip r:embed="rId3"/>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TextBox 7">
            <a:extLst>
              <a:ext uri="{FF2B5EF4-FFF2-40B4-BE49-F238E27FC236}">
                <a16:creationId xmlns:a16="http://schemas.microsoft.com/office/drawing/2014/main" id="{E476900B-9067-4770-9612-ABA7A3686A13}"/>
              </a:ext>
            </a:extLst>
          </p:cNvPr>
          <p:cNvSpPr txBox="1">
            <a:spLocks noChangeArrowheads="1"/>
          </p:cNvSpPr>
          <p:nvPr/>
        </p:nvSpPr>
        <p:spPr bwMode="auto">
          <a:xfrm>
            <a:off x="1828801" y="535781"/>
            <a:ext cx="552926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Realisaties</a:t>
            </a:r>
          </a:p>
          <a:p>
            <a:pPr eaLnBrk="1" hangingPunct="1"/>
            <a:endParaRPr lang="nl-BE" altLang="nl-BE" dirty="0">
              <a:solidFill>
                <a:srgbClr val="0070C0"/>
              </a:solidFill>
              <a:latin typeface="Calibri" panose="020F0502020204030204" pitchFamily="34" charset="0"/>
            </a:endParaRPr>
          </a:p>
          <a:p>
            <a:pPr eaLnBrk="1" hangingPunct="1"/>
            <a:r>
              <a:rPr lang="nl-BE" altLang="nl-BE" b="1" dirty="0">
                <a:latin typeface="Calibri" panose="020F0502020204030204" pitchFamily="34" charset="0"/>
              </a:rPr>
              <a:t>Publicaties: </a:t>
            </a:r>
            <a:r>
              <a:rPr lang="nl-BE" altLang="nl-BE" b="1" dirty="0">
                <a:latin typeface="Calibri" panose="020F0502020204030204" pitchFamily="34" charset="0"/>
                <a:hlinkClick r:id="rId2" action="ppaction://hlinksldjump"/>
              </a:rPr>
              <a:t>Chemic News</a:t>
            </a:r>
            <a:endParaRPr lang="nl-BE" altLang="nl-BE" b="1" dirty="0">
              <a:latin typeface="Calibri" panose="020F0502020204030204" pitchFamily="34" charset="0"/>
            </a:endParaRPr>
          </a:p>
          <a:p>
            <a:pPr eaLnBrk="1" hangingPunct="1"/>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a:t>
            </a:r>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pic>
        <p:nvPicPr>
          <p:cNvPr id="3" name="Picture 2">
            <a:extLst>
              <a:ext uri="{FF2B5EF4-FFF2-40B4-BE49-F238E27FC236}">
                <a16:creationId xmlns:a16="http://schemas.microsoft.com/office/drawing/2014/main" id="{CCB4A36B-5E96-850F-7986-1959558B6941}"/>
              </a:ext>
            </a:extLst>
          </p:cNvPr>
          <p:cNvPicPr>
            <a:picLocks noChangeAspect="1"/>
          </p:cNvPicPr>
          <p:nvPr/>
        </p:nvPicPr>
        <p:blipFill>
          <a:blip r:embed="rId3"/>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67C089-4BA0-A572-551D-7CF74218E50E}"/>
              </a:ext>
            </a:extLst>
          </p:cNvPr>
          <p:cNvPicPr>
            <a:picLocks noChangeAspect="1"/>
          </p:cNvPicPr>
          <p:nvPr/>
        </p:nvPicPr>
        <p:blipFill>
          <a:blip r:embed="rId2"/>
          <a:stretch>
            <a:fillRect/>
          </a:stretch>
        </p:blipFill>
        <p:spPr>
          <a:xfrm>
            <a:off x="0" y="4667251"/>
            <a:ext cx="9144000" cy="476249"/>
          </a:xfrm>
          <a:prstGeom prst="rect">
            <a:avLst/>
          </a:prstGeom>
        </p:spPr>
      </p:pic>
      <p:pic>
        <p:nvPicPr>
          <p:cNvPr id="4" name="Afbeelding 3">
            <a:extLst>
              <a:ext uri="{FF2B5EF4-FFF2-40B4-BE49-F238E27FC236}">
                <a16:creationId xmlns:a16="http://schemas.microsoft.com/office/drawing/2014/main" id="{B26283E5-21F3-C6A4-EF59-0274633092D3}"/>
              </a:ext>
            </a:extLst>
          </p:cNvPr>
          <p:cNvPicPr>
            <a:picLocks noChangeAspect="1"/>
          </p:cNvPicPr>
          <p:nvPr/>
        </p:nvPicPr>
        <p:blipFill>
          <a:blip r:embed="rId3"/>
          <a:stretch>
            <a:fillRect/>
          </a:stretch>
        </p:blipFill>
        <p:spPr>
          <a:xfrm>
            <a:off x="1291244" y="0"/>
            <a:ext cx="3280756" cy="4676401"/>
          </a:xfrm>
          <a:prstGeom prst="rect">
            <a:avLst/>
          </a:prstGeom>
        </p:spPr>
      </p:pic>
      <p:pic>
        <p:nvPicPr>
          <p:cNvPr id="9" name="Afbeelding 8">
            <a:extLst>
              <a:ext uri="{FF2B5EF4-FFF2-40B4-BE49-F238E27FC236}">
                <a16:creationId xmlns:a16="http://schemas.microsoft.com/office/drawing/2014/main" id="{D43494CD-6B89-4CF9-EBC8-C17521865894}"/>
              </a:ext>
            </a:extLst>
          </p:cNvPr>
          <p:cNvPicPr>
            <a:picLocks noChangeAspect="1"/>
          </p:cNvPicPr>
          <p:nvPr/>
        </p:nvPicPr>
        <p:blipFill>
          <a:blip r:embed="rId4"/>
          <a:stretch>
            <a:fillRect/>
          </a:stretch>
        </p:blipFill>
        <p:spPr>
          <a:xfrm>
            <a:off x="4572000" y="0"/>
            <a:ext cx="3614156" cy="46672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Box 7">
            <a:extLst>
              <a:ext uri="{FF2B5EF4-FFF2-40B4-BE49-F238E27FC236}">
                <a16:creationId xmlns:a16="http://schemas.microsoft.com/office/drawing/2014/main" id="{36F51E75-F311-4635-AAD5-1749FA92EDE1}"/>
              </a:ext>
            </a:extLst>
          </p:cNvPr>
          <p:cNvSpPr txBox="1">
            <a:spLocks noChangeArrowheads="1"/>
          </p:cNvSpPr>
          <p:nvPr/>
        </p:nvSpPr>
        <p:spPr bwMode="auto">
          <a:xfrm>
            <a:off x="1637908" y="535781"/>
            <a:ext cx="599241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Realisaties</a:t>
            </a:r>
          </a:p>
          <a:p>
            <a:pPr eaLnBrk="1" hangingPunct="1"/>
            <a:endParaRPr lang="nl-BE" altLang="nl-BE" dirty="0">
              <a:solidFill>
                <a:srgbClr val="0070C0"/>
              </a:solidFill>
              <a:latin typeface="Calibri" panose="020F0502020204030204" pitchFamily="34" charset="0"/>
            </a:endParaRPr>
          </a:p>
          <a:p>
            <a:pPr eaLnBrk="1" hangingPunct="1"/>
            <a:r>
              <a:rPr lang="nl-BE" altLang="nl-BE" b="1" dirty="0">
                <a:latin typeface="Calibri" panose="020F0502020204030204" pitchFamily="34" charset="0"/>
                <a:hlinkClick r:id="" action="ppaction://noaction"/>
              </a:rPr>
              <a:t>Website</a:t>
            </a:r>
            <a:r>
              <a:rPr lang="nl-BE" altLang="nl-BE" b="1" dirty="0">
                <a:latin typeface="Calibri" panose="020F0502020204030204" pitchFamily="34" charset="0"/>
              </a:rPr>
              <a:t>:  </a:t>
            </a:r>
          </a:p>
          <a:p>
            <a:pPr eaLnBrk="1" hangingPunct="1"/>
            <a:r>
              <a:rPr lang="nl-BE" altLang="nl-BE" b="1" dirty="0">
                <a:latin typeface="Calibri" panose="020F0502020204030204" pitchFamily="34" charset="0"/>
              </a:rPr>
              <a:t>	</a:t>
            </a:r>
            <a:endParaRPr lang="nl-BE" altLang="nl-BE" dirty="0">
              <a:latin typeface="Calibri" panose="020F0502020204030204" pitchFamily="34" charset="0"/>
            </a:endParaRP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a:t>
            </a:r>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pic>
        <p:nvPicPr>
          <p:cNvPr id="8" name="Afbeelding 7">
            <a:extLst>
              <a:ext uri="{FF2B5EF4-FFF2-40B4-BE49-F238E27FC236}">
                <a16:creationId xmlns:a16="http://schemas.microsoft.com/office/drawing/2014/main" id="{B4AC6954-56CF-9D6E-D872-0F1A4726D592}"/>
              </a:ext>
            </a:extLst>
          </p:cNvPr>
          <p:cNvPicPr>
            <a:picLocks noChangeAspect="1"/>
          </p:cNvPicPr>
          <p:nvPr/>
        </p:nvPicPr>
        <p:blipFill rotWithShape="1">
          <a:blip r:embed="rId2"/>
          <a:srcRect t="305" b="42670"/>
          <a:stretch/>
        </p:blipFill>
        <p:spPr>
          <a:xfrm>
            <a:off x="3079443" y="325832"/>
            <a:ext cx="4002654" cy="4150374"/>
          </a:xfrm>
          <a:prstGeom prst="rect">
            <a:avLst/>
          </a:prstGeom>
        </p:spPr>
      </p:pic>
      <p:pic>
        <p:nvPicPr>
          <p:cNvPr id="3" name="Picture 2">
            <a:extLst>
              <a:ext uri="{FF2B5EF4-FFF2-40B4-BE49-F238E27FC236}">
                <a16:creationId xmlns:a16="http://schemas.microsoft.com/office/drawing/2014/main" id="{48B244BF-6FA0-5E49-18F9-9D262FEF7D58}"/>
              </a:ext>
            </a:extLst>
          </p:cNvPr>
          <p:cNvPicPr>
            <a:picLocks noChangeAspect="1"/>
          </p:cNvPicPr>
          <p:nvPr/>
        </p:nvPicPr>
        <p:blipFill>
          <a:blip r:embed="rId3"/>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8" name="TextBox 7">
            <a:extLst>
              <a:ext uri="{FF2B5EF4-FFF2-40B4-BE49-F238E27FC236}">
                <a16:creationId xmlns:a16="http://schemas.microsoft.com/office/drawing/2014/main" id="{F39193C0-3291-4706-9D2B-3A42A569C9FC}"/>
              </a:ext>
            </a:extLst>
          </p:cNvPr>
          <p:cNvSpPr txBox="1">
            <a:spLocks noChangeArrowheads="1"/>
          </p:cNvSpPr>
          <p:nvPr/>
        </p:nvSpPr>
        <p:spPr bwMode="auto">
          <a:xfrm>
            <a:off x="1828801" y="535782"/>
            <a:ext cx="552926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Roboto" panose="02000000000000000000" pitchFamily="2" charset="0"/>
                <a:ea typeface="Roboto" panose="02000000000000000000" pitchFamily="2" charset="0"/>
              </a:rPr>
              <a:t>Contact</a:t>
            </a:r>
          </a:p>
          <a:p>
            <a:pPr eaLnBrk="1" hangingPunct="1"/>
            <a:endParaRPr lang="nl-BE" altLang="nl-BE" dirty="0">
              <a:solidFill>
                <a:srgbClr val="0070C0"/>
              </a:solidFill>
              <a:latin typeface="Roboto" panose="02000000000000000000" pitchFamily="2" charset="0"/>
              <a:ea typeface="Roboto" panose="02000000000000000000" pitchFamily="2" charset="0"/>
            </a:endParaRPr>
          </a:p>
          <a:p>
            <a:pPr eaLnBrk="1" hangingPunct="1"/>
            <a:r>
              <a:rPr lang="nl-BE" altLang="nl-BE" b="1" dirty="0">
                <a:solidFill>
                  <a:srgbClr val="0070C0"/>
                </a:solidFill>
                <a:latin typeface="Roboto" panose="02000000000000000000" pitchFamily="2" charset="0"/>
                <a:ea typeface="Roboto" panose="02000000000000000000" pitchFamily="2" charset="0"/>
                <a:hlinkClick r:id="rId2"/>
              </a:rPr>
              <a:t>www.bacd.be</a:t>
            </a:r>
            <a:endParaRPr lang="nl-BE" altLang="nl-BE" b="1" dirty="0">
              <a:solidFill>
                <a:srgbClr val="0070C0"/>
              </a:solidFill>
              <a:latin typeface="Roboto" panose="02000000000000000000" pitchFamily="2" charset="0"/>
              <a:ea typeface="Roboto" panose="02000000000000000000" pitchFamily="2" charset="0"/>
            </a:endParaRPr>
          </a:p>
          <a:p>
            <a:pPr eaLnBrk="1" hangingPunct="1"/>
            <a:endParaRPr lang="nl-BE" altLang="nl-BE" b="1" dirty="0">
              <a:solidFill>
                <a:srgbClr val="0070C0"/>
              </a:solidFill>
              <a:latin typeface="Roboto" panose="02000000000000000000" pitchFamily="2" charset="0"/>
              <a:ea typeface="Roboto" panose="02000000000000000000" pitchFamily="2" charset="0"/>
            </a:endParaRPr>
          </a:p>
          <a:p>
            <a:pPr eaLnBrk="1" hangingPunct="1"/>
            <a:r>
              <a:rPr lang="nl-BE" altLang="nl-BE" b="1" dirty="0">
                <a:latin typeface="Roboto" panose="02000000000000000000" pitchFamily="2" charset="0"/>
                <a:ea typeface="Roboto" panose="02000000000000000000" pitchFamily="2" charset="0"/>
              </a:rPr>
              <a:t>Of via het secretariaat :</a:t>
            </a:r>
          </a:p>
          <a:p>
            <a:pPr eaLnBrk="1" hangingPunct="1"/>
            <a:endParaRPr lang="nl-BE" altLang="nl-BE" b="1" dirty="0">
              <a:latin typeface="Roboto" panose="02000000000000000000" pitchFamily="2" charset="0"/>
              <a:ea typeface="Roboto" panose="02000000000000000000" pitchFamily="2" charset="0"/>
            </a:endParaRPr>
          </a:p>
          <a:p>
            <a:pPr eaLnBrk="1" hangingPunct="1"/>
            <a:r>
              <a:rPr lang="nl-BE" altLang="nl-BE" b="1" dirty="0">
                <a:latin typeface="Roboto" panose="02000000000000000000" pitchFamily="2" charset="0"/>
                <a:ea typeface="Roboto" panose="02000000000000000000" pitchFamily="2" charset="0"/>
              </a:rPr>
              <a:t>de heer Wim De Coster</a:t>
            </a:r>
          </a:p>
          <a:p>
            <a:pPr eaLnBrk="1" hangingPunct="1"/>
            <a:endParaRPr lang="nl-BE" altLang="nl-BE" b="1" dirty="0">
              <a:latin typeface="Roboto" panose="02000000000000000000" pitchFamily="2" charset="0"/>
              <a:ea typeface="Roboto" panose="02000000000000000000" pitchFamily="2" charset="0"/>
            </a:endParaRPr>
          </a:p>
          <a:p>
            <a:pPr eaLnBrk="1" hangingPunct="1"/>
            <a:r>
              <a:rPr lang="nl-BE" altLang="nl-BE" b="1" dirty="0">
                <a:latin typeface="Roboto" panose="02000000000000000000" pitchFamily="2" charset="0"/>
                <a:ea typeface="Roboto" panose="02000000000000000000" pitchFamily="2" charset="0"/>
              </a:rPr>
              <a:t>GSM: +495 250 116							</a:t>
            </a:r>
          </a:p>
          <a:p>
            <a:pPr eaLnBrk="1" hangingPunct="1"/>
            <a:r>
              <a:rPr lang="nl-BE" altLang="nl-BE" b="1" dirty="0">
                <a:latin typeface="Roboto" panose="02000000000000000000" pitchFamily="2" charset="0"/>
                <a:ea typeface="Roboto" panose="02000000000000000000" pitchFamily="2" charset="0"/>
              </a:rPr>
              <a:t>Wim.decoster@bacd.be</a:t>
            </a:r>
            <a:r>
              <a:rPr lang="nl-BE" altLang="nl-BE" b="1" dirty="0">
                <a:solidFill>
                  <a:srgbClr val="0070C0"/>
                </a:solidFill>
                <a:latin typeface="Calibri" panose="020F0502020204030204" pitchFamily="34" charset="0"/>
              </a:rPr>
              <a:t>					</a:t>
            </a:r>
            <a:endParaRPr lang="nl-BE" altLang="nl-BE" b="1" dirty="0">
              <a:latin typeface="Calibri" panose="020F0502020204030204" pitchFamily="34" charset="0"/>
            </a:endParaRPr>
          </a:p>
        </p:txBody>
      </p:sp>
      <p:pic>
        <p:nvPicPr>
          <p:cNvPr id="3" name="Picture 2">
            <a:extLst>
              <a:ext uri="{FF2B5EF4-FFF2-40B4-BE49-F238E27FC236}">
                <a16:creationId xmlns:a16="http://schemas.microsoft.com/office/drawing/2014/main" id="{A7ACAB0A-BD9C-B5E7-77C1-753586579312}"/>
              </a:ext>
            </a:extLst>
          </p:cNvPr>
          <p:cNvPicPr>
            <a:picLocks noChangeAspect="1"/>
          </p:cNvPicPr>
          <p:nvPr/>
        </p:nvPicPr>
        <p:blipFill>
          <a:blip r:embed="rId3"/>
          <a:stretch>
            <a:fillRect/>
          </a:stretch>
        </p:blipFill>
        <p:spPr>
          <a:xfrm>
            <a:off x="0" y="4667251"/>
            <a:ext cx="9144000" cy="476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4A86745-2E7D-22EC-571D-7072A627F8DB}"/>
              </a:ext>
            </a:extLst>
          </p:cNvPr>
          <p:cNvPicPr>
            <a:picLocks noChangeAspect="1"/>
          </p:cNvPicPr>
          <p:nvPr/>
        </p:nvPicPr>
        <p:blipFill>
          <a:blip r:embed="rId2"/>
          <a:stretch>
            <a:fillRect/>
          </a:stretch>
        </p:blipFill>
        <p:spPr>
          <a:xfrm>
            <a:off x="396898" y="0"/>
            <a:ext cx="3604784" cy="5143500"/>
          </a:xfrm>
          <a:prstGeom prst="rect">
            <a:avLst/>
          </a:prstGeom>
        </p:spPr>
      </p:pic>
      <p:pic>
        <p:nvPicPr>
          <p:cNvPr id="6" name="Afbeelding 5">
            <a:extLst>
              <a:ext uri="{FF2B5EF4-FFF2-40B4-BE49-F238E27FC236}">
                <a16:creationId xmlns:a16="http://schemas.microsoft.com/office/drawing/2014/main" id="{70C59B5D-7FE7-0294-EE64-4D5975E13E04}"/>
              </a:ext>
            </a:extLst>
          </p:cNvPr>
          <p:cNvPicPr>
            <a:picLocks noChangeAspect="1"/>
          </p:cNvPicPr>
          <p:nvPr/>
        </p:nvPicPr>
        <p:blipFill>
          <a:blip r:embed="rId3"/>
          <a:stretch>
            <a:fillRect/>
          </a:stretch>
        </p:blipFill>
        <p:spPr>
          <a:xfrm>
            <a:off x="4892956" y="0"/>
            <a:ext cx="3613563"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1FCE291-C110-3858-FDE4-395979E0DE4F}"/>
              </a:ext>
            </a:extLst>
          </p:cNvPr>
          <p:cNvPicPr>
            <a:picLocks noChangeAspect="1"/>
          </p:cNvPicPr>
          <p:nvPr/>
        </p:nvPicPr>
        <p:blipFill>
          <a:blip r:embed="rId2"/>
          <a:stretch>
            <a:fillRect/>
          </a:stretch>
        </p:blipFill>
        <p:spPr>
          <a:xfrm>
            <a:off x="992854" y="0"/>
            <a:ext cx="7158291"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796D4E1-718D-F7EB-3BFD-34CF7FE60916}"/>
              </a:ext>
            </a:extLst>
          </p:cNvPr>
          <p:cNvPicPr>
            <a:picLocks noChangeAspect="1"/>
          </p:cNvPicPr>
          <p:nvPr/>
        </p:nvPicPr>
        <p:blipFill>
          <a:blip r:embed="rId2"/>
          <a:stretch>
            <a:fillRect/>
          </a:stretch>
        </p:blipFill>
        <p:spPr>
          <a:xfrm>
            <a:off x="890436" y="0"/>
            <a:ext cx="7363128"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D9730A9-58A6-8166-0589-B9E763F97C5F}"/>
              </a:ext>
            </a:extLst>
          </p:cNvPr>
          <p:cNvPicPr>
            <a:picLocks noChangeAspect="1"/>
          </p:cNvPicPr>
          <p:nvPr/>
        </p:nvPicPr>
        <p:blipFill>
          <a:blip r:embed="rId2"/>
          <a:stretch>
            <a:fillRect/>
          </a:stretch>
        </p:blipFill>
        <p:spPr>
          <a:xfrm>
            <a:off x="938675" y="0"/>
            <a:ext cx="7266650" cy="5143500"/>
          </a:xfrm>
          <a:prstGeom prst="rect">
            <a:avLst/>
          </a:prstGeom>
        </p:spPr>
      </p:pic>
    </p:spTree>
    <p:extLst>
      <p:ext uri="{BB962C8B-B14F-4D97-AF65-F5344CB8AC3E}">
        <p14:creationId xmlns:p14="http://schemas.microsoft.com/office/powerpoint/2010/main" val="3714719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2E3186E-F4C0-85D2-16BB-F4C0D7A83F86}"/>
              </a:ext>
            </a:extLst>
          </p:cNvPr>
          <p:cNvPicPr>
            <a:picLocks noChangeAspect="1"/>
          </p:cNvPicPr>
          <p:nvPr/>
        </p:nvPicPr>
        <p:blipFill>
          <a:blip r:embed="rId2"/>
          <a:stretch>
            <a:fillRect/>
          </a:stretch>
        </p:blipFill>
        <p:spPr>
          <a:xfrm>
            <a:off x="922987" y="0"/>
            <a:ext cx="7298025" cy="5143500"/>
          </a:xfrm>
          <a:prstGeom prst="rect">
            <a:avLst/>
          </a:prstGeom>
        </p:spPr>
      </p:pic>
    </p:spTree>
    <p:extLst>
      <p:ext uri="{BB962C8B-B14F-4D97-AF65-F5344CB8AC3E}">
        <p14:creationId xmlns:p14="http://schemas.microsoft.com/office/powerpoint/2010/main" val="305578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87F4141-C0EF-D280-8CF7-B7D017D6D180}"/>
              </a:ext>
            </a:extLst>
          </p:cNvPr>
          <p:cNvPicPr>
            <a:picLocks noChangeAspect="1"/>
          </p:cNvPicPr>
          <p:nvPr/>
        </p:nvPicPr>
        <p:blipFill>
          <a:blip r:embed="rId2"/>
          <a:stretch>
            <a:fillRect/>
          </a:stretch>
        </p:blipFill>
        <p:spPr>
          <a:xfrm>
            <a:off x="946927" y="0"/>
            <a:ext cx="7250146" cy="5143500"/>
          </a:xfrm>
          <a:prstGeom prst="rect">
            <a:avLst/>
          </a:prstGeom>
        </p:spPr>
      </p:pic>
    </p:spTree>
    <p:extLst>
      <p:ext uri="{BB962C8B-B14F-4D97-AF65-F5344CB8AC3E}">
        <p14:creationId xmlns:p14="http://schemas.microsoft.com/office/powerpoint/2010/main" val="194407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C90907-7411-D909-6F39-3B77A5F8635B}"/>
              </a:ext>
            </a:extLst>
          </p:cNvPr>
          <p:cNvPicPr>
            <a:picLocks noChangeAspect="1"/>
          </p:cNvPicPr>
          <p:nvPr/>
        </p:nvPicPr>
        <p:blipFill>
          <a:blip r:embed="rId2"/>
          <a:stretch>
            <a:fillRect/>
          </a:stretch>
        </p:blipFill>
        <p:spPr>
          <a:xfrm>
            <a:off x="964026" y="0"/>
            <a:ext cx="7215948" cy="5143500"/>
          </a:xfrm>
          <a:prstGeom prst="rect">
            <a:avLst/>
          </a:prstGeom>
        </p:spPr>
      </p:pic>
    </p:spTree>
    <p:extLst>
      <p:ext uri="{BB962C8B-B14F-4D97-AF65-F5344CB8AC3E}">
        <p14:creationId xmlns:p14="http://schemas.microsoft.com/office/powerpoint/2010/main" val="313297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7668739-EE62-AFD5-E20F-2994C9189813}"/>
              </a:ext>
            </a:extLst>
          </p:cNvPr>
          <p:cNvPicPr>
            <a:picLocks noChangeAspect="1"/>
          </p:cNvPicPr>
          <p:nvPr/>
        </p:nvPicPr>
        <p:blipFill>
          <a:blip r:embed="rId2"/>
          <a:stretch>
            <a:fillRect/>
          </a:stretch>
        </p:blipFill>
        <p:spPr>
          <a:xfrm>
            <a:off x="940689" y="0"/>
            <a:ext cx="7262622" cy="5143500"/>
          </a:xfrm>
          <a:prstGeom prst="rect">
            <a:avLst/>
          </a:prstGeom>
        </p:spPr>
      </p:pic>
    </p:spTree>
    <p:extLst>
      <p:ext uri="{BB962C8B-B14F-4D97-AF65-F5344CB8AC3E}">
        <p14:creationId xmlns:p14="http://schemas.microsoft.com/office/powerpoint/2010/main" val="96189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3">
            <a:extLst>
              <a:ext uri="{FF2B5EF4-FFF2-40B4-BE49-F238E27FC236}">
                <a16:creationId xmlns:a16="http://schemas.microsoft.com/office/drawing/2014/main" id="{A498AFC4-87BD-408C-B846-63B9622A93DB}"/>
              </a:ext>
            </a:extLst>
          </p:cNvPr>
          <p:cNvGraphicFramePr>
            <a:graphicFrameLocks noChangeAspect="1"/>
          </p:cNvGraphicFramePr>
          <p:nvPr>
            <p:extLst>
              <p:ext uri="{D42A27DB-BD31-4B8C-83A1-F6EECF244321}">
                <p14:modId xmlns:p14="http://schemas.microsoft.com/office/powerpoint/2010/main" val="387605918"/>
              </p:ext>
            </p:extLst>
          </p:nvPr>
        </p:nvGraphicFramePr>
        <p:xfrm>
          <a:off x="2043182" y="12619"/>
          <a:ext cx="5057636" cy="5130881"/>
        </p:xfrm>
        <a:graphic>
          <a:graphicData uri="http://schemas.openxmlformats.org/presentationml/2006/ole">
            <mc:AlternateContent xmlns:mc="http://schemas.openxmlformats.org/markup-compatibility/2006">
              <mc:Choice xmlns:v="urn:schemas-microsoft-com:vml" Requires="v">
                <p:oleObj name="Worksheet" r:id="rId2" imgW="12010957" imgH="12163515" progId="Excel.Sheet.8">
                  <p:embed/>
                </p:oleObj>
              </mc:Choice>
              <mc:Fallback>
                <p:oleObj name="Worksheet" r:id="rId2" imgW="12010957" imgH="12163515" progId="Excel.Sheet.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182" y="12619"/>
                        <a:ext cx="5057636" cy="5130881"/>
                      </a:xfrm>
                      <a:prstGeom prst="rect">
                        <a:avLst/>
                      </a:prstGeom>
                      <a:noFill/>
                      <a:ln>
                        <a:noFill/>
                      </a:ln>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B234FC55-C4A2-4CCD-84FC-20EF364F12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6780" y="125017"/>
            <a:ext cx="3550444" cy="4893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aBacd">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aBacd" id="{E3BB2EAE-A03F-4B08-A600-C50ACCCB6690}" vid="{CCD1BD5E-A761-4169-BBFC-31923F3B680F}"/>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1138</Words>
  <Application>Microsoft Office PowerPoint</Application>
  <PresentationFormat>Diavoorstelling (16:9)</PresentationFormat>
  <Paragraphs>179</Paragraphs>
  <Slides>32</Slides>
  <Notes>1</Notes>
  <HiddenSlides>2</HiddenSlides>
  <MMClips>0</MMClips>
  <ScaleCrop>false</ScaleCrop>
  <HeadingPairs>
    <vt:vector size="10" baseType="variant">
      <vt:variant>
        <vt:lpstr>Gebruikte lettertypen</vt:lpstr>
      </vt:variant>
      <vt:variant>
        <vt:i4>8</vt:i4>
      </vt:variant>
      <vt:variant>
        <vt:lpstr>Thema</vt:lpstr>
      </vt:variant>
      <vt:variant>
        <vt:i4>1</vt:i4>
      </vt:variant>
      <vt:variant>
        <vt:lpstr>Ingesloten OLE-bronprogramma's</vt:lpstr>
      </vt:variant>
      <vt:variant>
        <vt:i4>3</vt:i4>
      </vt:variant>
      <vt:variant>
        <vt:lpstr>Diatitels</vt:lpstr>
      </vt:variant>
      <vt:variant>
        <vt:i4>32</vt:i4>
      </vt:variant>
      <vt:variant>
        <vt:lpstr>Aangepaste voorstellingen</vt:lpstr>
      </vt:variant>
      <vt:variant>
        <vt:i4>5</vt:i4>
      </vt:variant>
    </vt:vector>
  </HeadingPairs>
  <TitlesOfParts>
    <vt:vector size="49" baseType="lpstr">
      <vt:lpstr>Arial</vt:lpstr>
      <vt:lpstr>Calibri</vt:lpstr>
      <vt:lpstr>Roboto</vt:lpstr>
      <vt:lpstr>Roboto Bk</vt:lpstr>
      <vt:lpstr>Roboto Lt</vt:lpstr>
      <vt:lpstr>Segoe UI Emoji</vt:lpstr>
      <vt:lpstr>Symbol</vt:lpstr>
      <vt:lpstr>Wingdings</vt:lpstr>
      <vt:lpstr>ThemaBacd</vt:lpstr>
      <vt:lpstr>Microsoft Excel 97-2003 Worksheet</vt:lpstr>
      <vt:lpstr>Worksheet</vt:lpstr>
      <vt:lpstr>Microsoft Excel 97-2003-werkblad</vt:lpstr>
      <vt:lpstr>PowerPoint-presentatie</vt:lpstr>
      <vt:lpstr>PowerPoint-presentatie</vt:lpstr>
      <vt:lpstr>✔️Wat je moet doen (DO)</vt:lpstr>
      <vt:lpstr>❌ Wat je niet mag doen (DON’T)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Chemic News</vt:lpstr>
      <vt:lpstr>Code goede praktijk</vt:lpstr>
      <vt:lpstr>SPS - FI</vt:lpstr>
      <vt:lpstr>Ladingzekering</vt:lpstr>
      <vt:lpstr>Richtlijn koppelingen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admin</dc:creator>
  <cp:lastModifiedBy>Moerbeek Erik</cp:lastModifiedBy>
  <cp:revision>157</cp:revision>
  <cp:lastPrinted>2013-05-20T13:04:14Z</cp:lastPrinted>
  <dcterms:created xsi:type="dcterms:W3CDTF">2011-09-18T20:14:19Z</dcterms:created>
  <dcterms:modified xsi:type="dcterms:W3CDTF">2026-10-31T11:49:48Z</dcterms:modified>
</cp:coreProperties>
</file>